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4"/>
  </p:handoutMasterIdLst>
  <p:sldIdLst>
    <p:sldId id="256" r:id="rId3"/>
    <p:sldId id="258" r:id="rId5"/>
    <p:sldId id="259" r:id="rId6"/>
    <p:sldId id="347" r:id="rId7"/>
    <p:sldId id="346" r:id="rId8"/>
    <p:sldId id="409" r:id="rId9"/>
    <p:sldId id="375" r:id="rId10"/>
    <p:sldId id="348" r:id="rId11"/>
    <p:sldId id="349" r:id="rId12"/>
    <p:sldId id="350" r:id="rId13"/>
    <p:sldId id="351" r:id="rId14"/>
    <p:sldId id="352" r:id="rId15"/>
    <p:sldId id="353" r:id="rId16"/>
    <p:sldId id="298" r:id="rId17"/>
    <p:sldId id="354" r:id="rId18"/>
    <p:sldId id="356" r:id="rId19"/>
    <p:sldId id="355" r:id="rId20"/>
    <p:sldId id="357" r:id="rId21"/>
    <p:sldId id="358" r:id="rId22"/>
    <p:sldId id="398" r:id="rId23"/>
    <p:sldId id="359" r:id="rId24"/>
    <p:sldId id="366" r:id="rId25"/>
    <p:sldId id="360" r:id="rId26"/>
    <p:sldId id="361" r:id="rId27"/>
    <p:sldId id="362" r:id="rId28"/>
    <p:sldId id="363" r:id="rId29"/>
    <p:sldId id="294" r:id="rId30"/>
    <p:sldId id="364" r:id="rId31"/>
    <p:sldId id="365" r:id="rId32"/>
    <p:sldId id="344" r:id="rId33"/>
  </p:sldIdLst>
  <p:sldSz cx="12192000" cy="6858000"/>
  <p:notesSz cx="9144000"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4D71"/>
    <a:srgbClr val="BC0000"/>
    <a:srgbClr val="C20000"/>
    <a:srgbClr val="C90002"/>
    <a:srgbClr val="B11D25"/>
    <a:srgbClr val="AB1F3A"/>
    <a:srgbClr val="DC202C"/>
    <a:srgbClr val="62553E"/>
    <a:srgbClr val="FAFAFA"/>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468" autoAdjust="0"/>
    <p:restoredTop sz="94660"/>
  </p:normalViewPr>
  <p:slideViewPr>
    <p:cSldViewPr snapToGrid="0" showGuides="1">
      <p:cViewPr varScale="1">
        <p:scale>
          <a:sx n="81" d="100"/>
          <a:sy n="81" d="100"/>
        </p:scale>
        <p:origin x="470" y="58"/>
      </p:cViewPr>
      <p:guideLst>
        <p:guide orient="horz" pos="2160"/>
        <p:guide pos="3955"/>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handoutMaster" Target="handoutMasters/handoutMaster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600"/>
            </a:lvl1pPr>
          </a:lstStyle>
          <a:p>
            <a:endParaRPr lang="zh-CN" altLang="en-US"/>
          </a:p>
        </p:txBody>
      </p:sp>
      <p:sp>
        <p:nvSpPr>
          <p:cNvPr id="3" name="日期占位符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6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600"/>
            </a:lvl1pPr>
          </a:lstStyle>
          <a:p>
            <a:endParaRPr lang="zh-CN" altLang="en-US"/>
          </a:p>
        </p:txBody>
      </p:sp>
      <p:sp>
        <p:nvSpPr>
          <p:cNvPr id="5" name="灯片编号占位符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6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atin typeface="Arial" panose="020B0604020202090204" pitchFamily="34" charset="0"/>
                <a:ea typeface="Arial" panose="020B0604020202090204" pitchFamily="34" charset="0"/>
              </a:defRPr>
            </a:lvl1pPr>
          </a:lstStyle>
          <a:p>
            <a:endParaRPr lang="zh-CN" altLang="en-US"/>
          </a:p>
        </p:txBody>
      </p:sp>
      <p:sp>
        <p:nvSpPr>
          <p:cNvPr id="3" name="日期占位符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atin typeface="Arial" panose="020B0604020202090204" pitchFamily="34" charset="0"/>
                <a:ea typeface="Arial" panose="020B0604020202090204" pitchFamily="34" charset="0"/>
              </a:defRPr>
            </a:lvl1pPr>
          </a:lstStyle>
          <a:p>
            <a:fld id="{EDC03AED-4848-43C1-9909-563EBA71546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300413"/>
            <a:ext cx="7315200" cy="2700338"/>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atin typeface="Arial" panose="020B0604020202090204" pitchFamily="34" charset="0"/>
                <a:ea typeface="Arial" panose="020B0604020202090204" pitchFamily="34" charset="0"/>
              </a:defRPr>
            </a:lvl1pPr>
          </a:lstStyle>
          <a:p>
            <a:endParaRPr lang="zh-CN" altLang="en-US"/>
          </a:p>
        </p:txBody>
      </p:sp>
      <p:sp>
        <p:nvSpPr>
          <p:cNvPr id="7" name="灯片编号占位符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atin typeface="Arial" panose="020B0604020202090204" pitchFamily="34" charset="0"/>
                <a:ea typeface="Arial" panose="020B0604020202090204" pitchFamily="34" charset="0"/>
              </a:defRPr>
            </a:lvl1pPr>
          </a:lstStyle>
          <a:p>
            <a:fld id="{3C3D3D7C-DB3B-4EBA-BB9C-EB36DD93E2A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90204" pitchFamily="34" charset="0"/>
        <a:ea typeface="Arial" panose="020B0604020202090204" pitchFamily="34" charset="0"/>
        <a:cs typeface="+mn-cs"/>
      </a:defRPr>
    </a:lvl1pPr>
    <a:lvl2pPr marL="457200" algn="l" defTabSz="914400" rtl="0" eaLnBrk="1" latinLnBrk="0" hangingPunct="1">
      <a:defRPr sz="1200" kern="1200">
        <a:solidFill>
          <a:schemeClr val="tx1"/>
        </a:solidFill>
        <a:latin typeface="Arial" panose="020B0604020202090204" pitchFamily="34" charset="0"/>
        <a:ea typeface="Arial" panose="020B0604020202090204" pitchFamily="34" charset="0"/>
        <a:cs typeface="+mn-cs"/>
      </a:defRPr>
    </a:lvl2pPr>
    <a:lvl3pPr marL="914400" algn="l" defTabSz="914400" rtl="0" eaLnBrk="1" latinLnBrk="0" hangingPunct="1">
      <a:defRPr sz="1200" kern="1200">
        <a:solidFill>
          <a:schemeClr val="tx1"/>
        </a:solidFill>
        <a:latin typeface="Arial" panose="020B0604020202090204" pitchFamily="34" charset="0"/>
        <a:ea typeface="Arial" panose="020B0604020202090204" pitchFamily="34" charset="0"/>
        <a:cs typeface="+mn-cs"/>
      </a:defRPr>
    </a:lvl3pPr>
    <a:lvl4pPr marL="1371600" algn="l" defTabSz="914400" rtl="0" eaLnBrk="1" latinLnBrk="0" hangingPunct="1">
      <a:defRPr sz="1200" kern="1200">
        <a:solidFill>
          <a:schemeClr val="tx1"/>
        </a:solidFill>
        <a:latin typeface="Arial" panose="020B0604020202090204" pitchFamily="34" charset="0"/>
        <a:ea typeface="Arial" panose="020B0604020202090204" pitchFamily="34" charset="0"/>
        <a:cs typeface="+mn-cs"/>
      </a:defRPr>
    </a:lvl4pPr>
    <a:lvl5pPr marL="1828800" algn="l" defTabSz="914400" rtl="0" eaLnBrk="1" latinLnBrk="0" hangingPunct="1">
      <a:defRPr sz="1200" kern="1200">
        <a:solidFill>
          <a:schemeClr val="tx1"/>
        </a:solidFill>
        <a:latin typeface="Arial" panose="020B0604020202090204" pitchFamily="34" charset="0"/>
        <a:ea typeface="Arial" panose="020B060402020209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when I was doing Stratified sample,there is an error, the problem is caused by the size of each age, the minimum size is 1 for each age in the original data set. If I select more than the minimum size of each age, it will report an error. So I only was allowed to strata one sample by 34 times in stratified sampling analysis.  It works. 34 is the count of the frequence of the data.</a:t>
            </a:r>
            <a:endParaRPr lang="en-US"/>
          </a:p>
          <a:p>
            <a:r>
              <a:rPr lang="en-US"/>
              <a:t>However, since only 1 sample is allowed to be drawn in each layer, the final mean does not have the mean that most close to the mean of original data.</a:t>
            </a:r>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pPr defTabSz="914400">
              <a:lnSpc>
                <a:spcPct val="150000"/>
              </a:lnSpc>
              <a:defRPr/>
            </a:pPr>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the SDs are getting smaller along with the size of random samples increased.</a:t>
            </a: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the shape of plots from skewed right to the normal distribution.</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3.jpeg"/><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E1BC62A4-E876-4F5A-B4F1-4E478916396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AF076A-417F-4F3D-A6D3-A7B0323A134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3_空白">
    <p:bg>
      <p:bgPr>
        <a:solidFill>
          <a:srgbClr val="FAFAFA"/>
        </a:solidFill>
        <a:effectLst/>
      </p:bgPr>
    </p:bg>
    <p:spTree>
      <p:nvGrpSpPr>
        <p:cNvPr id="1" name=""/>
        <p:cNvGrpSpPr/>
        <p:nvPr/>
      </p:nvGrpSpPr>
      <p:grpSpPr>
        <a:xfrm>
          <a:off x="0" y="0"/>
          <a:ext cx="0" cy="0"/>
          <a:chOff x="0" y="0"/>
          <a:chExt cx="0" cy="0"/>
        </a:xfrm>
      </p:grpSpPr>
      <p:grpSp>
        <p:nvGrpSpPr>
          <p:cNvPr id="3" name="组合 2"/>
          <p:cNvGrpSpPr/>
          <p:nvPr userDrawn="1"/>
        </p:nvGrpSpPr>
        <p:grpSpPr>
          <a:xfrm>
            <a:off x="282804" y="273408"/>
            <a:ext cx="342664" cy="501389"/>
            <a:chOff x="270078" y="290764"/>
            <a:chExt cx="329573" cy="482234"/>
          </a:xfrm>
        </p:grpSpPr>
        <p:sp>
          <p:nvSpPr>
            <p:cNvPr id="4" name="菱形 3"/>
            <p:cNvSpPr/>
            <p:nvPr/>
          </p:nvSpPr>
          <p:spPr>
            <a:xfrm>
              <a:off x="270078" y="290764"/>
              <a:ext cx="199430" cy="199430"/>
            </a:xfrm>
            <a:prstGeom prst="diamond">
              <a:avLst/>
            </a:prstGeom>
            <a:solidFill>
              <a:srgbClr val="1D4D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菱形 4"/>
            <p:cNvSpPr/>
            <p:nvPr/>
          </p:nvSpPr>
          <p:spPr>
            <a:xfrm>
              <a:off x="270078" y="573568"/>
              <a:ext cx="199430" cy="199430"/>
            </a:xfrm>
            <a:prstGeom prst="diamond">
              <a:avLst/>
            </a:prstGeom>
            <a:solidFill>
              <a:srgbClr val="1D4D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菱形 5"/>
            <p:cNvSpPr/>
            <p:nvPr/>
          </p:nvSpPr>
          <p:spPr>
            <a:xfrm>
              <a:off x="400221" y="432166"/>
              <a:ext cx="199430" cy="199430"/>
            </a:xfrm>
            <a:prstGeom prst="diamond">
              <a:avLst/>
            </a:prstGeom>
            <a:solidFill>
              <a:srgbClr val="1D4D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4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E1BC62A4-E876-4F5A-B4F1-4E478916396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9AF076A-417F-4F3D-A6D3-A7B0323A1349}"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E1BC62A4-E876-4F5A-B4F1-4E478916396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9AF076A-417F-4F3D-A6D3-A7B0323A1349}"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1BC62A4-E876-4F5A-B4F1-4E478916396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AF076A-417F-4F3D-A6D3-A7B0323A1349}"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1BC62A4-E876-4F5A-B4F1-4E478916396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AF076A-417F-4F3D-A6D3-A7B0323A1349}"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5167"/>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1BC62A4-E876-4F5A-B4F1-4E478916396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AF076A-417F-4F3D-A6D3-A7B0323A134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E1BC62A4-E876-4F5A-B4F1-4E478916396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AF076A-417F-4F3D-A6D3-A7B0323A134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E1BC62A4-E876-4F5A-B4F1-4E478916396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9AF076A-417F-4F3D-A6D3-A7B0323A134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E1BC62A4-E876-4F5A-B4F1-4E478916396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9AF076A-417F-4F3D-A6D3-A7B0323A134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1BC62A4-E876-4F5A-B4F1-4E478916396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9AF076A-417F-4F3D-A6D3-A7B0323A134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bg>
      <p:bgPr>
        <a:solidFill>
          <a:srgbClr val="FAFAFA"/>
        </a:solidFill>
        <a:effectLst/>
      </p:bgPr>
    </p:bg>
    <p:spTree>
      <p:nvGrpSpPr>
        <p:cNvPr id="1" name=""/>
        <p:cNvGrpSpPr/>
        <p:nvPr/>
      </p:nvGrpSpPr>
      <p:grpSpPr>
        <a:xfrm>
          <a:off x="0" y="0"/>
          <a:ext cx="0" cy="0"/>
          <a:chOff x="0" y="0"/>
          <a:chExt cx="0" cy="0"/>
        </a:xfrm>
      </p:grpSpPr>
      <p:grpSp>
        <p:nvGrpSpPr>
          <p:cNvPr id="34" name="组合 33"/>
          <p:cNvGrpSpPr/>
          <p:nvPr userDrawn="1"/>
        </p:nvGrpSpPr>
        <p:grpSpPr>
          <a:xfrm>
            <a:off x="6717601" y="329100"/>
            <a:ext cx="7801087" cy="6646596"/>
            <a:chOff x="6717601" y="329100"/>
            <a:chExt cx="7801087" cy="6646596"/>
          </a:xfrm>
        </p:grpSpPr>
        <p:sp>
          <p:nvSpPr>
            <p:cNvPr id="26" name="任意多边形: 形状 25"/>
            <p:cNvSpPr/>
            <p:nvPr userDrawn="1"/>
          </p:nvSpPr>
          <p:spPr>
            <a:xfrm rot="18675264">
              <a:off x="8592310" y="280895"/>
              <a:ext cx="5775716" cy="5872126"/>
            </a:xfrm>
            <a:custGeom>
              <a:avLst/>
              <a:gdLst>
                <a:gd name="connsiteX0" fmla="*/ 5775716 w 5775716"/>
                <a:gd name="connsiteY0" fmla="*/ 1349937 h 5872126"/>
                <a:gd name="connsiteX1" fmla="*/ 619946 w 5775716"/>
                <a:gd name="connsiteY1" fmla="*/ 5872126 h 5872126"/>
                <a:gd name="connsiteX2" fmla="*/ 0 w 5775716"/>
                <a:gd name="connsiteY2" fmla="*/ 5165323 h 5872126"/>
                <a:gd name="connsiteX3" fmla="*/ 0 w 5775716"/>
                <a:gd name="connsiteY3" fmla="*/ 0 h 5872126"/>
                <a:gd name="connsiteX4" fmla="*/ 4591669 w 5775716"/>
                <a:gd name="connsiteY4" fmla="*/ 0 h 5872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5716" h="5872126">
                  <a:moveTo>
                    <a:pt x="5775716" y="1349937"/>
                  </a:moveTo>
                  <a:lnTo>
                    <a:pt x="619946" y="5872126"/>
                  </a:lnTo>
                  <a:lnTo>
                    <a:pt x="0" y="5165323"/>
                  </a:lnTo>
                  <a:lnTo>
                    <a:pt x="0" y="0"/>
                  </a:lnTo>
                  <a:lnTo>
                    <a:pt x="4591669"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a:p>
          </p:txBody>
        </p:sp>
        <p:sp>
          <p:nvSpPr>
            <p:cNvPr id="24" name="任意多边形: 形状 23"/>
            <p:cNvSpPr/>
            <p:nvPr userDrawn="1"/>
          </p:nvSpPr>
          <p:spPr>
            <a:xfrm rot="18675264">
              <a:off x="9400107" y="670909"/>
              <a:ext cx="5137258" cy="5099904"/>
            </a:xfrm>
            <a:custGeom>
              <a:avLst/>
              <a:gdLst>
                <a:gd name="connsiteX0" fmla="*/ 5137258 w 5137258"/>
                <a:gd name="connsiteY0" fmla="*/ 593952 h 5099904"/>
                <a:gd name="connsiteX1" fmla="*/ 0 w 5137258"/>
                <a:gd name="connsiteY1" fmla="*/ 5099904 h 5099904"/>
                <a:gd name="connsiteX2" fmla="*/ 0 w 5137258"/>
                <a:gd name="connsiteY2" fmla="*/ 0 h 5099904"/>
                <a:gd name="connsiteX3" fmla="*/ 4616295 w 5137258"/>
                <a:gd name="connsiteY3" fmla="*/ 0 h 5099904"/>
              </a:gdLst>
              <a:ahLst/>
              <a:cxnLst>
                <a:cxn ang="0">
                  <a:pos x="connsiteX0" y="connsiteY0"/>
                </a:cxn>
                <a:cxn ang="0">
                  <a:pos x="connsiteX1" y="connsiteY1"/>
                </a:cxn>
                <a:cxn ang="0">
                  <a:pos x="connsiteX2" y="connsiteY2"/>
                </a:cxn>
                <a:cxn ang="0">
                  <a:pos x="connsiteX3" y="connsiteY3"/>
                </a:cxn>
              </a:cxnLst>
              <a:rect l="l" t="t" r="r" b="b"/>
              <a:pathLst>
                <a:path w="5137258" h="5099904">
                  <a:moveTo>
                    <a:pt x="5137258" y="593952"/>
                  </a:moveTo>
                  <a:lnTo>
                    <a:pt x="0" y="5099904"/>
                  </a:lnTo>
                  <a:lnTo>
                    <a:pt x="0" y="0"/>
                  </a:lnTo>
                  <a:lnTo>
                    <a:pt x="4616295" y="0"/>
                  </a:lnTo>
                  <a:close/>
                </a:path>
              </a:pathLst>
            </a:custGeom>
            <a:solidFill>
              <a:srgbClr val="1D4D7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pic>
          <p:nvPicPr>
            <p:cNvPr id="27" name="图片 26"/>
            <p:cNvPicPr>
              <a:picLocks noChangeAspect="1"/>
            </p:cNvPicPr>
            <p:nvPr userDrawn="1"/>
          </p:nvPicPr>
          <p:blipFill>
            <a:blip r:embed="rId2" cstate="print"/>
            <a:srcRect/>
            <a:stretch>
              <a:fillRect/>
            </a:stretch>
          </p:blipFill>
          <p:spPr>
            <a:xfrm>
              <a:off x="7662708" y="5336994"/>
              <a:ext cx="1628935" cy="1521008"/>
            </a:xfrm>
            <a:custGeom>
              <a:avLst/>
              <a:gdLst>
                <a:gd name="connsiteX0" fmla="*/ 740677 w 1628935"/>
                <a:gd name="connsiteY0" fmla="*/ 0 h 1521008"/>
                <a:gd name="connsiteX1" fmla="*/ 795402 w 1628935"/>
                <a:gd name="connsiteY1" fmla="*/ 0 h 1521008"/>
                <a:gd name="connsiteX2" fmla="*/ 1628935 w 1628935"/>
                <a:gd name="connsiteY2" fmla="*/ 737550 h 1521008"/>
                <a:gd name="connsiteX3" fmla="*/ 935695 w 1628935"/>
                <a:gd name="connsiteY3" fmla="*/ 1521007 h 1521008"/>
                <a:gd name="connsiteX4" fmla="*/ 772946 w 1628935"/>
                <a:gd name="connsiteY4" fmla="*/ 1521008 h 1521008"/>
                <a:gd name="connsiteX5" fmla="*/ 0 w 1628935"/>
                <a:gd name="connsiteY5" fmla="*/ 837068 h 1521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8935" h="1521008">
                  <a:moveTo>
                    <a:pt x="740677" y="0"/>
                  </a:moveTo>
                  <a:lnTo>
                    <a:pt x="795402" y="0"/>
                  </a:lnTo>
                  <a:lnTo>
                    <a:pt x="1628935" y="737550"/>
                  </a:lnTo>
                  <a:lnTo>
                    <a:pt x="935695" y="1521007"/>
                  </a:lnTo>
                  <a:lnTo>
                    <a:pt x="772946" y="1521008"/>
                  </a:lnTo>
                  <a:lnTo>
                    <a:pt x="0" y="837068"/>
                  </a:lnTo>
                  <a:close/>
                </a:path>
              </a:pathLst>
            </a:custGeom>
            <a:effectLst>
              <a:outerShdw blurRad="63500" sx="103000" sy="103000" algn="ctr" rotWithShape="0">
                <a:prstClr val="black">
                  <a:alpha val="38000"/>
                </a:prstClr>
              </a:outerShdw>
            </a:effectLst>
          </p:spPr>
        </p:pic>
        <p:pic>
          <p:nvPicPr>
            <p:cNvPr id="28" name="图片 27"/>
            <p:cNvPicPr>
              <a:picLocks noChangeAspect="1"/>
            </p:cNvPicPr>
            <p:nvPr userDrawn="1"/>
          </p:nvPicPr>
          <p:blipFill>
            <a:blip r:embed="rId3" cstate="print"/>
            <a:srcRect/>
            <a:stretch>
              <a:fillRect/>
            </a:stretch>
          </p:blipFill>
          <p:spPr>
            <a:xfrm>
              <a:off x="6717601" y="4468126"/>
              <a:ext cx="1628736" cy="1628736"/>
            </a:xfrm>
            <a:custGeom>
              <a:avLst/>
              <a:gdLst>
                <a:gd name="connsiteX0" fmla="*/ 762999 w 1628736"/>
                <a:gd name="connsiteY0" fmla="*/ 0 h 1628736"/>
                <a:gd name="connsiteX1" fmla="*/ 1628736 w 1628736"/>
                <a:gd name="connsiteY1" fmla="*/ 762999 h 1628736"/>
                <a:gd name="connsiteX2" fmla="*/ 865736 w 1628736"/>
                <a:gd name="connsiteY2" fmla="*/ 1628736 h 1628736"/>
                <a:gd name="connsiteX3" fmla="*/ 0 w 1628736"/>
                <a:gd name="connsiteY3" fmla="*/ 865736 h 1628736"/>
              </a:gdLst>
              <a:ahLst/>
              <a:cxnLst>
                <a:cxn ang="0">
                  <a:pos x="connsiteX0" y="connsiteY0"/>
                </a:cxn>
                <a:cxn ang="0">
                  <a:pos x="connsiteX1" y="connsiteY1"/>
                </a:cxn>
                <a:cxn ang="0">
                  <a:pos x="connsiteX2" y="connsiteY2"/>
                </a:cxn>
                <a:cxn ang="0">
                  <a:pos x="connsiteX3" y="connsiteY3"/>
                </a:cxn>
              </a:cxnLst>
              <a:rect l="l" t="t" r="r" b="b"/>
              <a:pathLst>
                <a:path w="1628736" h="1628736">
                  <a:moveTo>
                    <a:pt x="762999" y="0"/>
                  </a:moveTo>
                  <a:lnTo>
                    <a:pt x="1628736" y="762999"/>
                  </a:lnTo>
                  <a:lnTo>
                    <a:pt x="865736" y="1628736"/>
                  </a:lnTo>
                  <a:lnTo>
                    <a:pt x="0" y="865736"/>
                  </a:lnTo>
                  <a:close/>
                </a:path>
              </a:pathLst>
            </a:custGeom>
            <a:effectLst>
              <a:outerShdw blurRad="63500" sx="103000" sy="103000" algn="ctr" rotWithShape="0">
                <a:prstClr val="black">
                  <a:alpha val="38000"/>
                </a:prstClr>
              </a:outerShdw>
            </a:effectLst>
          </p:spPr>
        </p:pic>
        <p:pic>
          <p:nvPicPr>
            <p:cNvPr id="29" name="图片 28"/>
            <p:cNvPicPr>
              <a:picLocks noChangeAspect="1"/>
            </p:cNvPicPr>
            <p:nvPr userDrawn="1"/>
          </p:nvPicPr>
          <p:blipFill>
            <a:blip r:embed="rId4" cstate="print"/>
            <a:srcRect/>
            <a:stretch>
              <a:fillRect/>
            </a:stretch>
          </p:blipFill>
          <p:spPr>
            <a:xfrm>
              <a:off x="7539711" y="3530626"/>
              <a:ext cx="1628694" cy="1628695"/>
            </a:xfrm>
            <a:custGeom>
              <a:avLst/>
              <a:gdLst>
                <a:gd name="connsiteX0" fmla="*/ 762651 w 1628694"/>
                <a:gd name="connsiteY0" fmla="*/ 0 h 1628695"/>
                <a:gd name="connsiteX1" fmla="*/ 1628694 w 1628694"/>
                <a:gd name="connsiteY1" fmla="*/ 762652 h 1628695"/>
                <a:gd name="connsiteX2" fmla="*/ 866042 w 1628694"/>
                <a:gd name="connsiteY2" fmla="*/ 1628695 h 1628695"/>
                <a:gd name="connsiteX3" fmla="*/ 0 w 1628694"/>
                <a:gd name="connsiteY3" fmla="*/ 866043 h 1628695"/>
              </a:gdLst>
              <a:ahLst/>
              <a:cxnLst>
                <a:cxn ang="0">
                  <a:pos x="connsiteX0" y="connsiteY0"/>
                </a:cxn>
                <a:cxn ang="0">
                  <a:pos x="connsiteX1" y="connsiteY1"/>
                </a:cxn>
                <a:cxn ang="0">
                  <a:pos x="connsiteX2" y="connsiteY2"/>
                </a:cxn>
                <a:cxn ang="0">
                  <a:pos x="connsiteX3" y="connsiteY3"/>
                </a:cxn>
              </a:cxnLst>
              <a:rect l="l" t="t" r="r" b="b"/>
              <a:pathLst>
                <a:path w="1628694" h="1628695">
                  <a:moveTo>
                    <a:pt x="762651" y="0"/>
                  </a:moveTo>
                  <a:lnTo>
                    <a:pt x="1628694" y="762652"/>
                  </a:lnTo>
                  <a:lnTo>
                    <a:pt x="866042" y="1628695"/>
                  </a:lnTo>
                  <a:lnTo>
                    <a:pt x="0" y="866043"/>
                  </a:lnTo>
                  <a:close/>
                </a:path>
              </a:pathLst>
            </a:custGeom>
            <a:effectLst>
              <a:outerShdw blurRad="63500" sx="103000" sy="103000" algn="ctr" rotWithShape="0">
                <a:prstClr val="black">
                  <a:alpha val="38000"/>
                </a:prstClr>
              </a:outerShdw>
            </a:effectLst>
          </p:spPr>
        </p:pic>
        <p:sp>
          <p:nvSpPr>
            <p:cNvPr id="30" name="任意多边形: 形状 29"/>
            <p:cNvSpPr/>
            <p:nvPr userDrawn="1"/>
          </p:nvSpPr>
          <p:spPr>
            <a:xfrm rot="18690236">
              <a:off x="7508966" y="6538031"/>
              <a:ext cx="437665" cy="437665"/>
            </a:xfrm>
            <a:custGeom>
              <a:avLst/>
              <a:gdLst>
                <a:gd name="connsiteX0" fmla="*/ 523725 w 523725"/>
                <a:gd name="connsiteY0" fmla="*/ 0 h 523725"/>
                <a:gd name="connsiteX1" fmla="*/ 523725 w 523725"/>
                <a:gd name="connsiteY1" fmla="*/ 523725 h 523725"/>
                <a:gd name="connsiteX2" fmla="*/ 303410 w 523725"/>
                <a:gd name="connsiteY2" fmla="*/ 523725 h 523725"/>
                <a:gd name="connsiteX3" fmla="*/ 0 w 523725"/>
                <a:gd name="connsiteY3" fmla="*/ 180830 h 523725"/>
                <a:gd name="connsiteX4" fmla="*/ 0 w 523725"/>
                <a:gd name="connsiteY4" fmla="*/ 0 h 523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725" h="523725">
                  <a:moveTo>
                    <a:pt x="523725" y="0"/>
                  </a:moveTo>
                  <a:lnTo>
                    <a:pt x="523725" y="523725"/>
                  </a:lnTo>
                  <a:lnTo>
                    <a:pt x="303410" y="523725"/>
                  </a:lnTo>
                  <a:lnTo>
                    <a:pt x="0" y="180830"/>
                  </a:lnTo>
                  <a:lnTo>
                    <a:pt x="0" y="0"/>
                  </a:lnTo>
                  <a:close/>
                </a:path>
              </a:pathLst>
            </a:custGeom>
            <a:solidFill>
              <a:srgbClr val="BC0000"/>
            </a:solidFill>
            <a:ln>
              <a:noFill/>
            </a:ln>
            <a:effectLst>
              <a:outerShdw blurRad="63500" sx="106000" sy="106000" algn="ctr"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p:cNvSpPr/>
            <p:nvPr userDrawn="1"/>
          </p:nvSpPr>
          <p:spPr>
            <a:xfrm rot="13292084">
              <a:off x="8571753" y="5873297"/>
              <a:ext cx="1927399" cy="59379"/>
            </a:xfrm>
            <a:custGeom>
              <a:avLst/>
              <a:gdLst>
                <a:gd name="connsiteX0" fmla="*/ 1863677 w 1927399"/>
                <a:gd name="connsiteY0" fmla="*/ 59379 h 59379"/>
                <a:gd name="connsiteX1" fmla="*/ 0 w 1927399"/>
                <a:gd name="connsiteY1" fmla="*/ 59379 h 59379"/>
                <a:gd name="connsiteX2" fmla="*/ 67034 w 1927399"/>
                <a:gd name="connsiteY2" fmla="*/ 0 h 59379"/>
                <a:gd name="connsiteX3" fmla="*/ 1927399 w 1927399"/>
                <a:gd name="connsiteY3" fmla="*/ 0 h 59379"/>
              </a:gdLst>
              <a:ahLst/>
              <a:cxnLst>
                <a:cxn ang="0">
                  <a:pos x="connsiteX0" y="connsiteY0"/>
                </a:cxn>
                <a:cxn ang="0">
                  <a:pos x="connsiteX1" y="connsiteY1"/>
                </a:cxn>
                <a:cxn ang="0">
                  <a:pos x="connsiteX2" y="connsiteY2"/>
                </a:cxn>
                <a:cxn ang="0">
                  <a:pos x="connsiteX3" y="connsiteY3"/>
                </a:cxn>
              </a:cxnLst>
              <a:rect l="l" t="t" r="r" b="b"/>
              <a:pathLst>
                <a:path w="1927399" h="59379">
                  <a:moveTo>
                    <a:pt x="1863677" y="59379"/>
                  </a:moveTo>
                  <a:lnTo>
                    <a:pt x="0" y="59379"/>
                  </a:lnTo>
                  <a:lnTo>
                    <a:pt x="67034" y="0"/>
                  </a:lnTo>
                  <a:lnTo>
                    <a:pt x="1927399" y="0"/>
                  </a:lnTo>
                  <a:close/>
                </a:path>
              </a:pathLst>
            </a:custGeom>
            <a:solidFill>
              <a:srgbClr val="1D4D7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2" name="任意多边形: 形状 31"/>
            <p:cNvSpPr/>
            <p:nvPr userDrawn="1"/>
          </p:nvSpPr>
          <p:spPr>
            <a:xfrm rot="18690236">
              <a:off x="10623849" y="6195116"/>
              <a:ext cx="738197" cy="738197"/>
            </a:xfrm>
            <a:custGeom>
              <a:avLst/>
              <a:gdLst>
                <a:gd name="connsiteX0" fmla="*/ 738197 w 738197"/>
                <a:gd name="connsiteY0" fmla="*/ 0 h 738197"/>
                <a:gd name="connsiteX1" fmla="*/ 738197 w 738197"/>
                <a:gd name="connsiteY1" fmla="*/ 738197 h 738197"/>
                <a:gd name="connsiteX2" fmla="*/ 303410 w 738197"/>
                <a:gd name="connsiteY2" fmla="*/ 738197 h 738197"/>
                <a:gd name="connsiteX3" fmla="*/ 0 w 738197"/>
                <a:gd name="connsiteY3" fmla="*/ 395301 h 738197"/>
                <a:gd name="connsiteX4" fmla="*/ 0 w 738197"/>
                <a:gd name="connsiteY4" fmla="*/ 0 h 738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197" h="738197">
                  <a:moveTo>
                    <a:pt x="738197" y="0"/>
                  </a:moveTo>
                  <a:lnTo>
                    <a:pt x="738197" y="738197"/>
                  </a:lnTo>
                  <a:lnTo>
                    <a:pt x="303410" y="738197"/>
                  </a:lnTo>
                  <a:lnTo>
                    <a:pt x="0" y="395301"/>
                  </a:lnTo>
                  <a:lnTo>
                    <a:pt x="0" y="0"/>
                  </a:lnTo>
                  <a:close/>
                </a:path>
              </a:pathLst>
            </a:custGeom>
            <a:solidFill>
              <a:srgbClr val="C00000">
                <a:alpha val="69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_空白">
    <p:bg>
      <p:bgPr>
        <a:solidFill>
          <a:srgbClr val="FAFAFA"/>
        </a:solidFill>
        <a:effectLst/>
      </p:bgPr>
    </p:bg>
    <p:spTree>
      <p:nvGrpSpPr>
        <p:cNvPr id="1" name=""/>
        <p:cNvGrpSpPr/>
        <p:nvPr/>
      </p:nvGrpSpPr>
      <p:grpSpPr>
        <a:xfrm>
          <a:off x="0" y="0"/>
          <a:ext cx="0" cy="0"/>
          <a:chOff x="0" y="0"/>
          <a:chExt cx="0" cy="0"/>
        </a:xfrm>
      </p:grpSpPr>
      <p:grpSp>
        <p:nvGrpSpPr>
          <p:cNvPr id="11" name="组合 10"/>
          <p:cNvGrpSpPr/>
          <p:nvPr userDrawn="1"/>
        </p:nvGrpSpPr>
        <p:grpSpPr>
          <a:xfrm>
            <a:off x="355725" y="-1"/>
            <a:ext cx="5128403" cy="6884044"/>
            <a:chOff x="599565" y="-1"/>
            <a:chExt cx="5128403" cy="6884044"/>
          </a:xfrm>
        </p:grpSpPr>
        <p:sp>
          <p:nvSpPr>
            <p:cNvPr id="12" name="任意多边形: 形状 11"/>
            <p:cNvSpPr/>
            <p:nvPr/>
          </p:nvSpPr>
          <p:spPr>
            <a:xfrm>
              <a:off x="599565" y="-1"/>
              <a:ext cx="1966929" cy="3868839"/>
            </a:xfrm>
            <a:custGeom>
              <a:avLst/>
              <a:gdLst>
                <a:gd name="connsiteX0" fmla="*/ 0 w 1743313"/>
                <a:gd name="connsiteY0" fmla="*/ 0 h 3429000"/>
                <a:gd name="connsiteX1" fmla="*/ 418303 w 1743313"/>
                <a:gd name="connsiteY1" fmla="*/ 0 h 3429000"/>
                <a:gd name="connsiteX2" fmla="*/ 1743313 w 1743313"/>
                <a:gd name="connsiteY2" fmla="*/ 3429000 h 3429000"/>
                <a:gd name="connsiteX3" fmla="*/ 1325010 w 1743313"/>
                <a:gd name="connsiteY3" fmla="*/ 3429000 h 3429000"/>
                <a:gd name="connsiteX4" fmla="*/ 0 w 1743313"/>
                <a:gd name="connsiteY4" fmla="*/ 0 h 342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3313" h="3429000">
                  <a:moveTo>
                    <a:pt x="0" y="0"/>
                  </a:moveTo>
                  <a:lnTo>
                    <a:pt x="418303" y="0"/>
                  </a:lnTo>
                  <a:lnTo>
                    <a:pt x="1743313" y="3429000"/>
                  </a:lnTo>
                  <a:lnTo>
                    <a:pt x="1325010" y="3429000"/>
                  </a:lnTo>
                  <a:lnTo>
                    <a:pt x="0" y="0"/>
                  </a:lnTo>
                  <a:close/>
                </a:path>
              </a:pathLst>
            </a:custGeom>
            <a:solidFill>
              <a:srgbClr val="1D4D71"/>
            </a:solidFill>
            <a:ln>
              <a:noFill/>
            </a:ln>
            <a:effectLst>
              <a:innerShdw blurRad="63500" dist="203200" dir="2400000">
                <a:schemeClr val="tx1">
                  <a:lumMod val="75000"/>
                  <a:lumOff val="25000"/>
                  <a:alpha val="43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13" name="任意多边形: 形状 12"/>
            <p:cNvSpPr/>
            <p:nvPr/>
          </p:nvSpPr>
          <p:spPr>
            <a:xfrm>
              <a:off x="599565" y="2800957"/>
              <a:ext cx="2062612" cy="4057043"/>
            </a:xfrm>
            <a:custGeom>
              <a:avLst/>
              <a:gdLst>
                <a:gd name="connsiteX0" fmla="*/ 1325010 w 1743313"/>
                <a:gd name="connsiteY0" fmla="*/ 0 h 3429000"/>
                <a:gd name="connsiteX1" fmla="*/ 1743313 w 1743313"/>
                <a:gd name="connsiteY1" fmla="*/ 0 h 3429000"/>
                <a:gd name="connsiteX2" fmla="*/ 418303 w 1743313"/>
                <a:gd name="connsiteY2" fmla="*/ 3429000 h 3429000"/>
                <a:gd name="connsiteX3" fmla="*/ 0 w 1743313"/>
                <a:gd name="connsiteY3" fmla="*/ 3429000 h 3429000"/>
                <a:gd name="connsiteX4" fmla="*/ 1325010 w 1743313"/>
                <a:gd name="connsiteY4" fmla="*/ 0 h 342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3313" h="3429000">
                  <a:moveTo>
                    <a:pt x="1325010" y="0"/>
                  </a:moveTo>
                  <a:lnTo>
                    <a:pt x="1743313" y="0"/>
                  </a:lnTo>
                  <a:lnTo>
                    <a:pt x="418303" y="3429000"/>
                  </a:lnTo>
                  <a:lnTo>
                    <a:pt x="0" y="3429000"/>
                  </a:lnTo>
                  <a:lnTo>
                    <a:pt x="1325010" y="0"/>
                  </a:lnTo>
                  <a:close/>
                </a:path>
              </a:pathLst>
            </a:custGeom>
            <a:solidFill>
              <a:srgbClr val="1D4D71"/>
            </a:solidFill>
            <a:ln>
              <a:noFill/>
            </a:ln>
            <a:effectLst>
              <a:innerShdw blurRad="304800" dir="114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grpSp>
          <p:nvGrpSpPr>
            <p:cNvPr id="14" name="组合 13"/>
            <p:cNvGrpSpPr/>
            <p:nvPr/>
          </p:nvGrpSpPr>
          <p:grpSpPr>
            <a:xfrm>
              <a:off x="1006998" y="0"/>
              <a:ext cx="4720970" cy="6884043"/>
              <a:chOff x="1006998" y="0"/>
              <a:chExt cx="4720970" cy="6884043"/>
            </a:xfrm>
          </p:grpSpPr>
          <p:sp>
            <p:nvSpPr>
              <p:cNvPr id="15" name="任意多边形: 形状 14"/>
              <p:cNvSpPr/>
              <p:nvPr/>
            </p:nvSpPr>
            <p:spPr>
              <a:xfrm>
                <a:off x="3665356" y="400715"/>
                <a:ext cx="1029806" cy="2025570"/>
              </a:xfrm>
              <a:custGeom>
                <a:avLst/>
                <a:gdLst>
                  <a:gd name="connsiteX0" fmla="*/ 0 w 1743313"/>
                  <a:gd name="connsiteY0" fmla="*/ 0 h 3429000"/>
                  <a:gd name="connsiteX1" fmla="*/ 418303 w 1743313"/>
                  <a:gd name="connsiteY1" fmla="*/ 0 h 3429000"/>
                  <a:gd name="connsiteX2" fmla="*/ 1743313 w 1743313"/>
                  <a:gd name="connsiteY2" fmla="*/ 3429000 h 3429000"/>
                  <a:gd name="connsiteX3" fmla="*/ 1325010 w 1743313"/>
                  <a:gd name="connsiteY3" fmla="*/ 3429000 h 3429000"/>
                  <a:gd name="connsiteX4" fmla="*/ 0 w 1743313"/>
                  <a:gd name="connsiteY4" fmla="*/ 0 h 342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3313" h="3429000">
                    <a:moveTo>
                      <a:pt x="0" y="0"/>
                    </a:moveTo>
                    <a:lnTo>
                      <a:pt x="418303" y="0"/>
                    </a:lnTo>
                    <a:lnTo>
                      <a:pt x="1743313" y="3429000"/>
                    </a:lnTo>
                    <a:lnTo>
                      <a:pt x="1325010" y="3429000"/>
                    </a:lnTo>
                    <a:lnTo>
                      <a:pt x="0" y="0"/>
                    </a:lnTo>
                    <a:close/>
                  </a:path>
                </a:pathLst>
              </a:custGeom>
              <a:solidFill>
                <a:srgbClr val="1D4D7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pic>
            <p:nvPicPr>
              <p:cNvPr id="16" name="图片 15"/>
              <p:cNvPicPr>
                <a:picLocks noChangeAspect="1"/>
              </p:cNvPicPr>
              <p:nvPr/>
            </p:nvPicPr>
            <p:blipFill>
              <a:blip r:embed="rId2" cstate="print"/>
              <a:srcRect/>
              <a:stretch>
                <a:fillRect/>
              </a:stretch>
            </p:blipFill>
            <p:spPr>
              <a:xfrm>
                <a:off x="1006998" y="0"/>
                <a:ext cx="3402958" cy="6858000"/>
              </a:xfrm>
              <a:custGeom>
                <a:avLst/>
                <a:gdLst>
                  <a:gd name="connsiteX0" fmla="*/ 0 w 3402958"/>
                  <a:gd name="connsiteY0" fmla="*/ 0 h 6858000"/>
                  <a:gd name="connsiteX1" fmla="*/ 2077948 w 3402958"/>
                  <a:gd name="connsiteY1" fmla="*/ 0 h 6858000"/>
                  <a:gd name="connsiteX2" fmla="*/ 3402958 w 3402958"/>
                  <a:gd name="connsiteY2" fmla="*/ 3429000 h 6858000"/>
                  <a:gd name="connsiteX3" fmla="*/ 2077948 w 3402958"/>
                  <a:gd name="connsiteY3" fmla="*/ 6858000 h 6858000"/>
                  <a:gd name="connsiteX4" fmla="*/ 0 w 3402958"/>
                  <a:gd name="connsiteY4" fmla="*/ 6858000 h 6858000"/>
                  <a:gd name="connsiteX5" fmla="*/ 1325010 w 3402958"/>
                  <a:gd name="connsiteY5"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2958" h="6858000">
                    <a:moveTo>
                      <a:pt x="0" y="0"/>
                    </a:moveTo>
                    <a:lnTo>
                      <a:pt x="2077948" y="0"/>
                    </a:lnTo>
                    <a:lnTo>
                      <a:pt x="3402958" y="3429000"/>
                    </a:lnTo>
                    <a:lnTo>
                      <a:pt x="2077948" y="6858000"/>
                    </a:lnTo>
                    <a:lnTo>
                      <a:pt x="0" y="6858000"/>
                    </a:lnTo>
                    <a:lnTo>
                      <a:pt x="1325010" y="3429000"/>
                    </a:lnTo>
                    <a:close/>
                  </a:path>
                </a:pathLst>
              </a:custGeom>
              <a:effectLst>
                <a:outerShdw blurRad="63500" sx="103000" sy="103000" algn="ctr" rotWithShape="0">
                  <a:schemeClr val="tx1">
                    <a:lumMod val="75000"/>
                    <a:lumOff val="25000"/>
                    <a:alpha val="34000"/>
                  </a:schemeClr>
                </a:outerShdw>
              </a:effectLst>
            </p:spPr>
          </p:pic>
          <p:sp>
            <p:nvSpPr>
              <p:cNvPr id="17" name="任意多边形: 形状 16"/>
              <p:cNvSpPr/>
              <p:nvPr/>
            </p:nvSpPr>
            <p:spPr>
              <a:xfrm>
                <a:off x="3665356" y="2827000"/>
                <a:ext cx="2062612" cy="4057043"/>
              </a:xfrm>
              <a:custGeom>
                <a:avLst/>
                <a:gdLst>
                  <a:gd name="connsiteX0" fmla="*/ 1325010 w 1743313"/>
                  <a:gd name="connsiteY0" fmla="*/ 0 h 3429000"/>
                  <a:gd name="connsiteX1" fmla="*/ 1743313 w 1743313"/>
                  <a:gd name="connsiteY1" fmla="*/ 0 h 3429000"/>
                  <a:gd name="connsiteX2" fmla="*/ 418303 w 1743313"/>
                  <a:gd name="connsiteY2" fmla="*/ 3429000 h 3429000"/>
                  <a:gd name="connsiteX3" fmla="*/ 0 w 1743313"/>
                  <a:gd name="connsiteY3" fmla="*/ 3429000 h 3429000"/>
                  <a:gd name="connsiteX4" fmla="*/ 1325010 w 1743313"/>
                  <a:gd name="connsiteY4" fmla="*/ 0 h 342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3313" h="3429000">
                    <a:moveTo>
                      <a:pt x="1325010" y="0"/>
                    </a:moveTo>
                    <a:lnTo>
                      <a:pt x="1743313" y="0"/>
                    </a:lnTo>
                    <a:lnTo>
                      <a:pt x="418303" y="3429000"/>
                    </a:lnTo>
                    <a:lnTo>
                      <a:pt x="0" y="3429000"/>
                    </a:lnTo>
                    <a:lnTo>
                      <a:pt x="1325010" y="0"/>
                    </a:lnTo>
                    <a:close/>
                  </a:path>
                </a:pathLst>
              </a:custGeom>
              <a:solidFill>
                <a:srgbClr val="BC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90204" pitchFamily="34" charset="0"/>
                <a:ea typeface="Arial" panose="020B0604020202090204" pitchFamily="34" charset="0"/>
              </a:defRPr>
            </a:lvl1pPr>
          </a:lstStyle>
          <a:p>
            <a:fld id="{E1BC62A4-E876-4F5A-B4F1-4E4789163968}"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90204" pitchFamily="34" charset="0"/>
                <a:ea typeface="Arial" panose="020B0604020202090204" pitchFamily="34"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90204" pitchFamily="34" charset="0"/>
                <a:ea typeface="Arial" panose="020B0604020202090204" pitchFamily="34" charset="0"/>
              </a:defRPr>
            </a:lvl1pPr>
          </a:lstStyle>
          <a:p>
            <a:fld id="{A9AF076A-417F-4F3D-A6D3-A7B0323A134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90204" pitchFamily="34" charset="0"/>
          <a:ea typeface="Arial" panose="020B060402020209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Arial" panose="020B0604020202090204" pitchFamily="34" charset="0"/>
          <a:ea typeface="Arial" panose="020B0604020202090204" pitchFamily="34" charset="0"/>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Arial" panose="020B0604020202090204" pitchFamily="34" charset="0"/>
          <a:ea typeface="Arial" panose="020B0604020202090204" pitchFamily="34" charset="0"/>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Arial" panose="020B0604020202090204" pitchFamily="34" charset="0"/>
          <a:ea typeface="Arial" panose="020B0604020202090204" pitchFamily="34" charset="0"/>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Arial" panose="020B0604020202090204" pitchFamily="34" charset="0"/>
          <a:ea typeface="Arial" panose="020B0604020202090204" pitchFamily="34" charset="0"/>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Arial" panose="020B0604020202090204" pitchFamily="34" charset="0"/>
          <a:ea typeface="Arial" panose="020B0604020202090204" pitchFamily="34" charset="0"/>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0.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0.xml"/><Relationship Id="rId2" Type="http://schemas.openxmlformats.org/officeDocument/2006/relationships/image" Target="../media/image11.png"/><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0.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0.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0.xml"/><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0.xml"/><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0.xml"/><Relationship Id="rId1"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0.xml"/><Relationship Id="rId1"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20.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hyperlink" Target="https://www.kaggle.com/denisadutca/customer-behaviour"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0.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58420" y="1231265"/>
            <a:ext cx="9443085" cy="1568450"/>
          </a:xfrm>
          <a:prstGeom prst="rect">
            <a:avLst/>
          </a:prstGeom>
          <a:noFill/>
        </p:spPr>
        <p:txBody>
          <a:bodyPr wrap="square" rtlCol="0">
            <a:spAutoFit/>
          </a:bodyPr>
          <a:lstStyle/>
          <a:p>
            <a:pPr algn="ctr"/>
            <a:r>
              <a:rPr lang="en-US" altLang="zh-CN" sz="4800" b="1">
                <a:solidFill>
                  <a:srgbClr val="1D4D71"/>
                </a:solidFill>
                <a:latin typeface="Calibri" panose="020F0502020204030204" pitchFamily="34" charset="0"/>
                <a:ea typeface="Calibri" panose="020F0502020204030204" pitchFamily="34" charset="0"/>
              </a:rPr>
              <a:t>Analysis of Customer Buying Behavior</a:t>
            </a:r>
            <a:endParaRPr lang="en-US" altLang="zh-CN" sz="4800" b="1">
              <a:solidFill>
                <a:srgbClr val="1D4D71"/>
              </a:solidFill>
              <a:latin typeface="Calibri" panose="020F0502020204030204" pitchFamily="34" charset="0"/>
              <a:ea typeface="Calibri" panose="020F0502020204030204" pitchFamily="34" charset="0"/>
            </a:endParaRPr>
          </a:p>
        </p:txBody>
      </p:sp>
      <p:sp>
        <p:nvSpPr>
          <p:cNvPr id="24" name="箭头: V 形 23"/>
          <p:cNvSpPr/>
          <p:nvPr/>
        </p:nvSpPr>
        <p:spPr>
          <a:xfrm>
            <a:off x="358880" y="6390640"/>
            <a:ext cx="200001" cy="274320"/>
          </a:xfrm>
          <a:prstGeom prst="chevron">
            <a:avLst/>
          </a:prstGeom>
          <a:solidFill>
            <a:srgbClr val="1D4D7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25" name="文本框 24"/>
          <p:cNvSpPr txBox="1"/>
          <p:nvPr/>
        </p:nvSpPr>
        <p:spPr>
          <a:xfrm>
            <a:off x="558800" y="6315710"/>
            <a:ext cx="4246245" cy="398780"/>
          </a:xfrm>
          <a:prstGeom prst="rect">
            <a:avLst/>
          </a:prstGeom>
          <a:noFill/>
        </p:spPr>
        <p:txBody>
          <a:bodyPr wrap="square" rtlCol="0">
            <a:spAutoFit/>
          </a:bodyPr>
          <a:lstStyle/>
          <a:p>
            <a:r>
              <a:rPr lang="en-US" altLang="zh-CN" sz="2000">
                <a:solidFill>
                  <a:srgbClr val="334144"/>
                </a:solidFill>
                <a:latin typeface="Calibri" panose="020F0502020204030204" pitchFamily="34" charset="0"/>
                <a:ea typeface="Calibri" panose="020F0502020204030204" pitchFamily="34" charset="0"/>
                <a:sym typeface="+mn-ea"/>
              </a:rPr>
              <a:t>CS544 2021 Summer1</a:t>
            </a:r>
            <a:endParaRPr lang="en-US" altLang="zh-CN" sz="2000">
              <a:solidFill>
                <a:srgbClr val="334144"/>
              </a:solidFill>
              <a:latin typeface="Calibri" panose="020F0502020204030204" pitchFamily="34" charset="0"/>
              <a:ea typeface="Calibri" panose="020F0502020204030204" pitchFamily="34" charset="0"/>
            </a:endParaRPr>
          </a:p>
        </p:txBody>
      </p:sp>
      <p:sp>
        <p:nvSpPr>
          <p:cNvPr id="34" name="矩形: 圆角 33"/>
          <p:cNvSpPr/>
          <p:nvPr/>
        </p:nvSpPr>
        <p:spPr>
          <a:xfrm>
            <a:off x="1724660" y="4420235"/>
            <a:ext cx="3346450" cy="861060"/>
          </a:xfrm>
          <a:prstGeom prst="roundRect">
            <a:avLst>
              <a:gd name="adj" fmla="val 4803"/>
            </a:avLst>
          </a:prstGeom>
          <a:solidFill>
            <a:srgbClr val="1D4D7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a:solidFill>
                  <a:srgbClr val="FAFAFA"/>
                </a:solidFill>
                <a:latin typeface="Calibri" panose="020F0502020204030204" pitchFamily="34" charset="0"/>
                <a:ea typeface="Calibri" panose="020F0502020204030204" pitchFamily="34" charset="0"/>
                <a:sym typeface="+mn-ea"/>
              </a:rPr>
              <a:t>Bei Wang</a:t>
            </a:r>
            <a:endParaRPr lang="en-US" altLang="zh-CN">
              <a:solidFill>
                <a:srgbClr val="FAFAFA"/>
              </a:solidFill>
              <a:latin typeface="Calibri" panose="020F0502020204030204" pitchFamily="34" charset="0"/>
              <a:ea typeface="Calibri" panose="020F0502020204030204" pitchFamily="34" charset="0"/>
              <a:sym typeface="+mn-ea"/>
            </a:endParaRPr>
          </a:p>
          <a:p>
            <a:pPr algn="ctr"/>
            <a:r>
              <a:rPr lang="en-US" altLang="zh-CN" i="1">
                <a:solidFill>
                  <a:srgbClr val="FAFAFA"/>
                </a:solidFill>
                <a:latin typeface="Calibri" panose="020F0502020204030204" pitchFamily="34" charset="0"/>
                <a:ea typeface="Calibri" panose="020F0502020204030204" pitchFamily="34" charset="0"/>
              </a:rPr>
              <a:t>06.20.2021</a:t>
            </a:r>
            <a:endParaRPr lang="en-US" altLang="zh-CN" i="1">
              <a:solidFill>
                <a:srgbClr val="FAFAFA"/>
              </a:solidFill>
              <a:latin typeface="Calibri" panose="020F0502020204030204" pitchFamily="34" charset="0"/>
              <a:ea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74"/>
          <p:cNvSpPr/>
          <p:nvPr/>
        </p:nvSpPr>
        <p:spPr>
          <a:xfrm>
            <a:off x="8239125" y="1216025"/>
            <a:ext cx="3081020" cy="478155"/>
          </a:xfrm>
          <a:prstGeom prst="rect">
            <a:avLst/>
          </a:prstGeom>
        </p:spPr>
        <p:txBody>
          <a:bodyPr wrap="square" lIns="109709" tIns="54855" rIns="109709" bIns="54855">
            <a:spAutoFit/>
          </a:bodyPr>
          <a:lstStyle/>
          <a:p>
            <a:pPr algn="ctr" defTabSz="914400"/>
            <a:r>
              <a:rPr lang="zh-CN" altLang="en-US" sz="2400" b="1">
                <a:solidFill>
                  <a:srgbClr val="1D4D71"/>
                </a:solidFill>
                <a:latin typeface="Calibri" panose="020F0502020204030204" pitchFamily="34" charset="0"/>
                <a:ea typeface="Calibri" panose="020F0502020204030204" pitchFamily="34" charset="0"/>
                <a:cs typeface="Calibri" panose="020F0502020204030204" pitchFamily="34" charset="0"/>
              </a:rPr>
              <a:t>Age of </a:t>
            </a:r>
            <a:r>
              <a:rPr lang="en-US" altLang="zh-CN" sz="2400" b="1">
                <a:solidFill>
                  <a:srgbClr val="1D4D71"/>
                </a:solidFill>
                <a:latin typeface="Calibri" panose="020F0502020204030204" pitchFamily="34" charset="0"/>
                <a:ea typeface="Calibri" panose="020F0502020204030204" pitchFamily="34" charset="0"/>
                <a:cs typeface="Calibri" panose="020F0502020204030204" pitchFamily="34" charset="0"/>
              </a:rPr>
              <a:t>Buyers</a:t>
            </a:r>
            <a:endParaRPr lang="en-US" altLang="zh-CN" sz="2400" b="1">
              <a:solidFill>
                <a:srgbClr val="1D4D71"/>
              </a:solidFill>
              <a:latin typeface="Calibri" panose="020F0502020204030204" pitchFamily="34" charset="0"/>
              <a:ea typeface="Calibri" panose="020F0502020204030204" pitchFamily="34" charset="0"/>
              <a:cs typeface="Calibri" panose="020F0502020204030204" pitchFamily="34" charset="0"/>
            </a:endParaRPr>
          </a:p>
        </p:txBody>
      </p:sp>
      <p:sp>
        <p:nvSpPr>
          <p:cNvPr id="34" name="文本框 33"/>
          <p:cNvSpPr txBox="1"/>
          <p:nvPr/>
        </p:nvSpPr>
        <p:spPr>
          <a:xfrm>
            <a:off x="704851" y="559290"/>
            <a:ext cx="2321153" cy="275590"/>
          </a:xfrm>
          <a:prstGeom prst="rect">
            <a:avLst/>
          </a:prstGeom>
          <a:noFill/>
        </p:spPr>
        <p:txBody>
          <a:bodyPr wrap="square" rtlCol="0">
            <a:spAutoFit/>
          </a:bodyPr>
          <a:lstStyle/>
          <a:p>
            <a:pPr algn="dist"/>
            <a:r>
              <a:rPr lang="en-US" altLang="zh-CN" sz="1200">
                <a:solidFill>
                  <a:schemeClr val="tx1">
                    <a:lumMod val="75000"/>
                    <a:lumOff val="25000"/>
                  </a:schemeClr>
                </a:solidFill>
                <a:latin typeface="Calibri" panose="020F0502020204030204" pitchFamily="34" charset="0"/>
                <a:ea typeface="Calibri" panose="020F0502020204030204" pitchFamily="34" charset="0"/>
              </a:rPr>
              <a:t>Analyze Buyers</a:t>
            </a:r>
            <a:endParaRPr lang="zh-CN" altLang="en-US" sz="1200">
              <a:solidFill>
                <a:schemeClr val="tx1">
                  <a:lumMod val="75000"/>
                  <a:lumOff val="25000"/>
                </a:schemeClr>
              </a:solidFill>
              <a:latin typeface="Calibri" panose="020F0502020204030204" pitchFamily="34" charset="0"/>
              <a:ea typeface="Calibri" panose="020F0502020204030204" pitchFamily="34" charset="0"/>
            </a:endParaRPr>
          </a:p>
        </p:txBody>
      </p:sp>
      <p:sp>
        <p:nvSpPr>
          <p:cNvPr id="3" name="文本框 32"/>
          <p:cNvSpPr txBox="1"/>
          <p:nvPr/>
        </p:nvSpPr>
        <p:spPr>
          <a:xfrm>
            <a:off x="704850" y="193040"/>
            <a:ext cx="4558030" cy="337185"/>
          </a:xfrm>
          <a:prstGeom prst="rect">
            <a:avLst/>
          </a:prstGeom>
          <a:noFill/>
        </p:spPr>
        <p:txBody>
          <a:bodyPr wrap="square" rtlCol="0">
            <a:spAutoFit/>
          </a:bodyPr>
          <a:lstStyle/>
          <a:p>
            <a:r>
              <a:rPr lang="en-US" altLang="zh-CN" sz="1600" b="1">
                <a:solidFill>
                  <a:srgbClr val="1D4D71"/>
                </a:solidFill>
                <a:latin typeface="Calibri" panose="020F0502020204030204" pitchFamily="34" charset="0"/>
                <a:ea typeface="Calibri" panose="020F0502020204030204" pitchFamily="34" charset="0"/>
                <a:sym typeface="+mn-ea"/>
              </a:rPr>
              <a:t>Analysis of Customer Buying Behavior</a:t>
            </a:r>
            <a:endParaRPr lang="en-US" altLang="zh-CN" sz="1600" b="1">
              <a:solidFill>
                <a:srgbClr val="1D4D71"/>
              </a:solidFill>
              <a:latin typeface="Calibri" panose="020F0502020204030204" pitchFamily="34" charset="0"/>
              <a:ea typeface="Calibri" panose="020F0502020204030204" pitchFamily="34" charset="0"/>
              <a:sym typeface="+mn-ea"/>
            </a:endParaRPr>
          </a:p>
        </p:txBody>
      </p:sp>
      <p:pic>
        <p:nvPicPr>
          <p:cNvPr id="2" name="Picture 1" descr="newplot (2)"/>
          <p:cNvPicPr>
            <a:picLocks noChangeAspect="1"/>
          </p:cNvPicPr>
          <p:nvPr/>
        </p:nvPicPr>
        <p:blipFill>
          <a:blip r:embed="rId1"/>
          <a:stretch>
            <a:fillRect/>
          </a:stretch>
        </p:blipFill>
        <p:spPr>
          <a:xfrm>
            <a:off x="591820" y="1017905"/>
            <a:ext cx="7471410" cy="53371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74"/>
          <p:cNvSpPr/>
          <p:nvPr/>
        </p:nvSpPr>
        <p:spPr>
          <a:xfrm>
            <a:off x="4605020" y="1715770"/>
            <a:ext cx="2981960" cy="478155"/>
          </a:xfrm>
          <a:prstGeom prst="rect">
            <a:avLst/>
          </a:prstGeom>
        </p:spPr>
        <p:txBody>
          <a:bodyPr wrap="square" lIns="109709" tIns="54855" rIns="109709" bIns="54855">
            <a:spAutoFit/>
          </a:bodyPr>
          <a:lstStyle/>
          <a:p>
            <a:pPr defTabSz="914400"/>
            <a:r>
              <a:rPr lang="zh-CN" altLang="en-US" sz="2400" b="1">
                <a:solidFill>
                  <a:srgbClr val="1D4D71"/>
                </a:solidFill>
                <a:latin typeface="Calibri" panose="020F0502020204030204" pitchFamily="34" charset="0"/>
                <a:ea typeface="Calibri" panose="020F0502020204030204" pitchFamily="34" charset="0"/>
                <a:cs typeface="Calibri" panose="020F0502020204030204" pitchFamily="34" charset="0"/>
              </a:rPr>
              <a:t>Salar</a:t>
            </a:r>
            <a:r>
              <a:rPr lang="en-US" altLang="zh-CN" sz="2400" b="1">
                <a:solidFill>
                  <a:srgbClr val="1D4D71"/>
                </a:solidFill>
                <a:latin typeface="Calibri" panose="020F0502020204030204" pitchFamily="34" charset="0"/>
                <a:ea typeface="Calibri" panose="020F0502020204030204" pitchFamily="34" charset="0"/>
                <a:cs typeface="Calibri" panose="020F0502020204030204" pitchFamily="34" charset="0"/>
              </a:rPr>
              <a:t>y</a:t>
            </a:r>
            <a:r>
              <a:rPr lang="zh-CN" altLang="en-US" sz="2400" b="1">
                <a:solidFill>
                  <a:srgbClr val="1D4D71"/>
                </a:solidFill>
                <a:latin typeface="Calibri" panose="020F0502020204030204" pitchFamily="34" charset="0"/>
                <a:ea typeface="Calibri" panose="020F0502020204030204" pitchFamily="34" charset="0"/>
                <a:cs typeface="Calibri" panose="020F0502020204030204" pitchFamily="34" charset="0"/>
              </a:rPr>
              <a:t> of </a:t>
            </a:r>
            <a:r>
              <a:rPr lang="en-US" altLang="zh-CN" sz="2400" b="1">
                <a:solidFill>
                  <a:srgbClr val="1D4D71"/>
                </a:solidFill>
                <a:latin typeface="Calibri" panose="020F0502020204030204" pitchFamily="34" charset="0"/>
                <a:ea typeface="Calibri" panose="020F0502020204030204" pitchFamily="34" charset="0"/>
                <a:cs typeface="Calibri" panose="020F0502020204030204" pitchFamily="34" charset="0"/>
              </a:rPr>
              <a:t>Buyers</a:t>
            </a:r>
            <a:endParaRPr lang="en-US" altLang="zh-CN" sz="2400" b="1">
              <a:solidFill>
                <a:srgbClr val="1D4D71"/>
              </a:solidFill>
              <a:latin typeface="Calibri" panose="020F0502020204030204" pitchFamily="34" charset="0"/>
              <a:ea typeface="Calibri" panose="020F0502020204030204" pitchFamily="34" charset="0"/>
              <a:cs typeface="Calibri" panose="020F0502020204030204" pitchFamily="34" charset="0"/>
            </a:endParaRPr>
          </a:p>
        </p:txBody>
      </p:sp>
      <p:sp>
        <p:nvSpPr>
          <p:cNvPr id="30" name="矩形 1"/>
          <p:cNvSpPr>
            <a:spLocks noChangeArrowheads="1"/>
          </p:cNvSpPr>
          <p:nvPr/>
        </p:nvSpPr>
        <p:spPr bwMode="auto">
          <a:xfrm>
            <a:off x="337185" y="2515235"/>
            <a:ext cx="11516995" cy="3063875"/>
          </a:xfrm>
          <a:prstGeom prst="rect">
            <a:avLst/>
          </a:prstGeom>
          <a:noFill/>
        </p:spPr>
        <p:txBody>
          <a:bodyPr wrap="square" lIns="109709" tIns="54855" rIns="109709" bIns="54855" rtlCol="0">
            <a:spAutoFit/>
          </a:bodyPr>
          <a:lstStyle/>
          <a:p>
            <a:pPr defTabSz="914400">
              <a:lnSpc>
                <a:spcPct val="150000"/>
              </a:lnSpc>
              <a:defRPr/>
            </a:pPr>
            <a:r>
              <a:rPr sz="1600">
                <a:solidFill>
                  <a:schemeClr val="tx1">
                    <a:lumMod val="75000"/>
                    <a:lumOff val="25000"/>
                  </a:schemeClr>
                </a:solidFill>
                <a:latin typeface="Calibri" panose="020F0502020204030204" pitchFamily="34" charset="0"/>
                <a:ea typeface="Calibri" panose="020F0502020204030204" pitchFamily="34" charset="0"/>
              </a:rPr>
              <a:t>In addition to the age factor, is the income of each age group also one of the factors affecting purchasing power?</a:t>
            </a:r>
            <a:endParaRPr sz="1600">
              <a:solidFill>
                <a:schemeClr val="tx1">
                  <a:lumMod val="75000"/>
                  <a:lumOff val="25000"/>
                </a:schemeClr>
              </a:solidFill>
              <a:latin typeface="Calibri" panose="020F0502020204030204" pitchFamily="34" charset="0"/>
              <a:ea typeface="Calibri" panose="020F0502020204030204" pitchFamily="34" charset="0"/>
            </a:endParaRPr>
          </a:p>
          <a:p>
            <a:pPr defTabSz="914400">
              <a:lnSpc>
                <a:spcPct val="150000"/>
              </a:lnSpc>
              <a:defRPr/>
            </a:pPr>
            <a:r>
              <a:rPr sz="1600">
                <a:solidFill>
                  <a:schemeClr val="tx1">
                    <a:lumMod val="75000"/>
                    <a:lumOff val="25000"/>
                  </a:schemeClr>
                </a:solidFill>
                <a:latin typeface="Calibri" panose="020F0502020204030204" pitchFamily="34" charset="0"/>
                <a:ea typeface="Calibri" panose="020F0502020204030204" pitchFamily="34" charset="0"/>
              </a:rPr>
              <a:t>It can be seen from the plot that people aged from 25 to 34 for the highest income, and the income range is small, with the middle position reaching 121.5k. The second is 35 to 44 year, the income in this range is a bit larger, but the middle position has reached 108k. The income range of 45 to 54 has obviously widened, but at the same time the highest value has also fallen, even lower than the median of the previous age group. When the age is greater than 55, the overall income range increases and the range expands.A interesting thing is: from the last plot, we know the age range 45 to 54 is the main buying group, but the salary's range is lowest than other group. so,in this project, the high salary is not the key factor to affect the buying power.</a:t>
            </a:r>
            <a:endParaRPr sz="1600">
              <a:solidFill>
                <a:schemeClr val="tx1">
                  <a:lumMod val="75000"/>
                  <a:lumOff val="25000"/>
                </a:schemeClr>
              </a:solidFill>
              <a:latin typeface="Calibri" panose="020F0502020204030204" pitchFamily="34" charset="0"/>
              <a:ea typeface="Calibri" panose="020F0502020204030204" pitchFamily="34" charset="0"/>
            </a:endParaRPr>
          </a:p>
        </p:txBody>
      </p:sp>
      <p:sp>
        <p:nvSpPr>
          <p:cNvPr id="34" name="文本框 33"/>
          <p:cNvSpPr txBox="1"/>
          <p:nvPr/>
        </p:nvSpPr>
        <p:spPr>
          <a:xfrm>
            <a:off x="704851" y="559290"/>
            <a:ext cx="2321153" cy="275590"/>
          </a:xfrm>
          <a:prstGeom prst="rect">
            <a:avLst/>
          </a:prstGeom>
          <a:noFill/>
        </p:spPr>
        <p:txBody>
          <a:bodyPr wrap="square" rtlCol="0">
            <a:spAutoFit/>
          </a:bodyPr>
          <a:lstStyle/>
          <a:p>
            <a:pPr algn="dist"/>
            <a:r>
              <a:rPr lang="en-US" altLang="zh-CN" sz="1200">
                <a:solidFill>
                  <a:schemeClr val="tx1">
                    <a:lumMod val="75000"/>
                    <a:lumOff val="25000"/>
                  </a:schemeClr>
                </a:solidFill>
                <a:latin typeface="Calibri" panose="020F0502020204030204" pitchFamily="34" charset="0"/>
                <a:ea typeface="Calibri" panose="020F0502020204030204" pitchFamily="34" charset="0"/>
              </a:rPr>
              <a:t>Analyze Buysers</a:t>
            </a:r>
            <a:endParaRPr lang="zh-CN" altLang="en-US" sz="1200">
              <a:solidFill>
                <a:schemeClr val="tx1">
                  <a:lumMod val="75000"/>
                  <a:lumOff val="25000"/>
                </a:schemeClr>
              </a:solidFill>
              <a:latin typeface="Calibri" panose="020F0502020204030204" pitchFamily="34" charset="0"/>
              <a:ea typeface="Calibri" panose="020F0502020204030204" pitchFamily="34" charset="0"/>
            </a:endParaRPr>
          </a:p>
        </p:txBody>
      </p:sp>
      <p:sp>
        <p:nvSpPr>
          <p:cNvPr id="2" name="文本框 32"/>
          <p:cNvSpPr txBox="1"/>
          <p:nvPr/>
        </p:nvSpPr>
        <p:spPr>
          <a:xfrm>
            <a:off x="704850" y="222250"/>
            <a:ext cx="4558030" cy="337185"/>
          </a:xfrm>
          <a:prstGeom prst="rect">
            <a:avLst/>
          </a:prstGeom>
          <a:noFill/>
        </p:spPr>
        <p:txBody>
          <a:bodyPr wrap="square" rtlCol="0">
            <a:spAutoFit/>
          </a:bodyPr>
          <a:lstStyle/>
          <a:p>
            <a:r>
              <a:rPr lang="en-US" altLang="zh-CN" sz="1600" b="1">
                <a:solidFill>
                  <a:srgbClr val="1D4D71"/>
                </a:solidFill>
                <a:latin typeface="Calibri" panose="020F0502020204030204" pitchFamily="34" charset="0"/>
                <a:ea typeface="Calibri" panose="020F0502020204030204" pitchFamily="34" charset="0"/>
                <a:sym typeface="+mn-ea"/>
              </a:rPr>
              <a:t>Analysis of Customer Buying Behavior</a:t>
            </a:r>
            <a:endParaRPr lang="en-US" altLang="zh-CN" sz="1600" b="1">
              <a:solidFill>
                <a:srgbClr val="1D4D71"/>
              </a:solidFill>
              <a:latin typeface="Calibri" panose="020F0502020204030204" pitchFamily="34" charset="0"/>
              <a:ea typeface="Calibri" panose="020F050202020403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p:cNvSpPr txBox="1"/>
          <p:nvPr/>
        </p:nvSpPr>
        <p:spPr>
          <a:xfrm>
            <a:off x="704851" y="559290"/>
            <a:ext cx="2321153" cy="275590"/>
          </a:xfrm>
          <a:prstGeom prst="rect">
            <a:avLst/>
          </a:prstGeom>
          <a:noFill/>
        </p:spPr>
        <p:txBody>
          <a:bodyPr wrap="square" rtlCol="0">
            <a:spAutoFit/>
          </a:bodyPr>
          <a:lstStyle/>
          <a:p>
            <a:pPr algn="dist"/>
            <a:r>
              <a:rPr lang="en-US" altLang="zh-CN" sz="1200">
                <a:solidFill>
                  <a:schemeClr val="tx1">
                    <a:lumMod val="75000"/>
                    <a:lumOff val="25000"/>
                  </a:schemeClr>
                </a:solidFill>
                <a:latin typeface="Calibri" panose="020F0502020204030204" pitchFamily="34" charset="0"/>
                <a:ea typeface="Calibri" panose="020F0502020204030204" pitchFamily="34" charset="0"/>
              </a:rPr>
              <a:t>Analyze Buyers</a:t>
            </a:r>
            <a:endParaRPr lang="zh-CN" altLang="en-US" sz="1200">
              <a:solidFill>
                <a:schemeClr val="tx1">
                  <a:lumMod val="75000"/>
                  <a:lumOff val="25000"/>
                </a:schemeClr>
              </a:solidFill>
              <a:latin typeface="Calibri" panose="020F0502020204030204" pitchFamily="34" charset="0"/>
              <a:ea typeface="Calibri" panose="020F0502020204030204" pitchFamily="34" charset="0"/>
            </a:endParaRPr>
          </a:p>
        </p:txBody>
      </p:sp>
      <p:sp>
        <p:nvSpPr>
          <p:cNvPr id="3" name="文本框 32"/>
          <p:cNvSpPr txBox="1"/>
          <p:nvPr/>
        </p:nvSpPr>
        <p:spPr>
          <a:xfrm>
            <a:off x="704850" y="193040"/>
            <a:ext cx="4558030" cy="337185"/>
          </a:xfrm>
          <a:prstGeom prst="rect">
            <a:avLst/>
          </a:prstGeom>
          <a:noFill/>
        </p:spPr>
        <p:txBody>
          <a:bodyPr wrap="square" rtlCol="0">
            <a:spAutoFit/>
          </a:bodyPr>
          <a:lstStyle/>
          <a:p>
            <a:r>
              <a:rPr lang="en-US" altLang="zh-CN" sz="1600" b="1">
                <a:solidFill>
                  <a:srgbClr val="1D4D71"/>
                </a:solidFill>
                <a:latin typeface="Calibri" panose="020F0502020204030204" pitchFamily="34" charset="0"/>
                <a:ea typeface="Calibri" panose="020F0502020204030204" pitchFamily="34" charset="0"/>
                <a:sym typeface="+mn-ea"/>
              </a:rPr>
              <a:t>Analysis of Customer Buying Behavior</a:t>
            </a:r>
            <a:endParaRPr lang="en-US" altLang="zh-CN" sz="1600" b="1">
              <a:solidFill>
                <a:srgbClr val="1D4D71"/>
              </a:solidFill>
              <a:latin typeface="Calibri" panose="020F0502020204030204" pitchFamily="34" charset="0"/>
              <a:ea typeface="Calibri" panose="020F0502020204030204" pitchFamily="34" charset="0"/>
              <a:sym typeface="+mn-ea"/>
            </a:endParaRPr>
          </a:p>
        </p:txBody>
      </p:sp>
      <p:pic>
        <p:nvPicPr>
          <p:cNvPr id="8" name="Picture 7" descr="newplot (3)"/>
          <p:cNvPicPr>
            <a:picLocks noChangeAspect="1"/>
          </p:cNvPicPr>
          <p:nvPr/>
        </p:nvPicPr>
        <p:blipFill>
          <a:blip r:embed="rId1"/>
          <a:stretch>
            <a:fillRect/>
          </a:stretch>
        </p:blipFill>
        <p:spPr>
          <a:xfrm>
            <a:off x="297180" y="994410"/>
            <a:ext cx="7664450" cy="5474970"/>
          </a:xfrm>
          <a:prstGeom prst="rect">
            <a:avLst/>
          </a:prstGeom>
        </p:spPr>
      </p:pic>
      <p:pic>
        <p:nvPicPr>
          <p:cNvPr id="9" name="Picture 8" descr="Screen Shot 2021-06-21 at 15.53.52"/>
          <p:cNvPicPr>
            <a:picLocks noChangeAspect="1"/>
          </p:cNvPicPr>
          <p:nvPr/>
        </p:nvPicPr>
        <p:blipFill>
          <a:blip r:embed="rId2"/>
          <a:srcRect r="60664"/>
          <a:stretch>
            <a:fillRect/>
          </a:stretch>
        </p:blipFill>
        <p:spPr>
          <a:xfrm>
            <a:off x="7961630" y="2148840"/>
            <a:ext cx="3977005" cy="18484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p:cNvSpPr txBox="1"/>
          <p:nvPr/>
        </p:nvSpPr>
        <p:spPr>
          <a:xfrm>
            <a:off x="704851" y="559290"/>
            <a:ext cx="2321153" cy="275590"/>
          </a:xfrm>
          <a:prstGeom prst="rect">
            <a:avLst/>
          </a:prstGeom>
          <a:noFill/>
        </p:spPr>
        <p:txBody>
          <a:bodyPr wrap="square" rtlCol="0">
            <a:spAutoFit/>
          </a:bodyPr>
          <a:lstStyle/>
          <a:p>
            <a:pPr algn="dist"/>
            <a:r>
              <a:rPr lang="en-US" altLang="zh-CN" sz="1200">
                <a:solidFill>
                  <a:schemeClr val="tx1">
                    <a:lumMod val="75000"/>
                    <a:lumOff val="25000"/>
                  </a:schemeClr>
                </a:solidFill>
                <a:latin typeface="Calibri" panose="020F0502020204030204" pitchFamily="34" charset="0"/>
                <a:ea typeface="Calibri" panose="020F0502020204030204" pitchFamily="34" charset="0"/>
              </a:rPr>
              <a:t>Analyze Buyers</a:t>
            </a:r>
            <a:endParaRPr lang="zh-CN" altLang="en-US" sz="1200">
              <a:solidFill>
                <a:schemeClr val="tx1">
                  <a:lumMod val="75000"/>
                  <a:lumOff val="25000"/>
                </a:schemeClr>
              </a:solidFill>
              <a:latin typeface="Calibri" panose="020F0502020204030204" pitchFamily="34" charset="0"/>
              <a:ea typeface="Calibri" panose="020F0502020204030204" pitchFamily="34" charset="0"/>
            </a:endParaRPr>
          </a:p>
        </p:txBody>
      </p:sp>
      <p:sp>
        <p:nvSpPr>
          <p:cNvPr id="2" name="文本框 32"/>
          <p:cNvSpPr txBox="1"/>
          <p:nvPr/>
        </p:nvSpPr>
        <p:spPr>
          <a:xfrm>
            <a:off x="704850" y="193040"/>
            <a:ext cx="4558030" cy="337185"/>
          </a:xfrm>
          <a:prstGeom prst="rect">
            <a:avLst/>
          </a:prstGeom>
          <a:noFill/>
        </p:spPr>
        <p:txBody>
          <a:bodyPr wrap="square" rtlCol="0">
            <a:spAutoFit/>
          </a:bodyPr>
          <a:lstStyle/>
          <a:p>
            <a:r>
              <a:rPr lang="en-US" altLang="zh-CN" sz="1600" b="1">
                <a:solidFill>
                  <a:srgbClr val="1D4D71"/>
                </a:solidFill>
                <a:latin typeface="Calibri" panose="020F0502020204030204" pitchFamily="34" charset="0"/>
                <a:ea typeface="Calibri" panose="020F0502020204030204" pitchFamily="34" charset="0"/>
                <a:sym typeface="+mn-ea"/>
              </a:rPr>
              <a:t>Analysis of Customer Buying Behavior</a:t>
            </a:r>
            <a:endParaRPr lang="en-US" altLang="zh-CN" sz="1600" b="1">
              <a:solidFill>
                <a:srgbClr val="1D4D71"/>
              </a:solidFill>
              <a:latin typeface="Calibri" panose="020F0502020204030204" pitchFamily="34" charset="0"/>
              <a:ea typeface="Calibri" panose="020F0502020204030204" pitchFamily="34" charset="0"/>
              <a:sym typeface="+mn-ea"/>
            </a:endParaRPr>
          </a:p>
        </p:txBody>
      </p:sp>
      <p:pic>
        <p:nvPicPr>
          <p:cNvPr id="3" name="Picture 2" descr="newplot (4)"/>
          <p:cNvPicPr>
            <a:picLocks noChangeAspect="1"/>
          </p:cNvPicPr>
          <p:nvPr/>
        </p:nvPicPr>
        <p:blipFill>
          <a:blip r:embed="rId1"/>
          <a:stretch>
            <a:fillRect/>
          </a:stretch>
        </p:blipFill>
        <p:spPr>
          <a:xfrm>
            <a:off x="2329815" y="1082675"/>
            <a:ext cx="7532370" cy="53809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Oval 18"/>
          <p:cNvSpPr>
            <a:spLocks noChangeArrowheads="1"/>
          </p:cNvSpPr>
          <p:nvPr/>
        </p:nvSpPr>
        <p:spPr bwMode="auto">
          <a:xfrm>
            <a:off x="780527" y="1918125"/>
            <a:ext cx="169461" cy="169461"/>
          </a:xfrm>
          <a:prstGeom prst="ellipse">
            <a:avLst/>
          </a:prstGeom>
          <a:solidFill>
            <a:srgbClr val="1D4D7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eaLnBrk="0" fontAlgn="base" hangingPunct="0">
              <a:spcBef>
                <a:spcPct val="0"/>
              </a:spcBef>
              <a:spcAft>
                <a:spcPct val="0"/>
              </a:spcAft>
            </a:pPr>
            <a:endParaRPr lang="zh-CN" altLang="en-US" sz="2400">
              <a:solidFill>
                <a:prstClr val="black"/>
              </a:solidFill>
            </a:endParaRPr>
          </a:p>
        </p:txBody>
      </p:sp>
      <p:sp>
        <p:nvSpPr>
          <p:cNvPr id="105" name="Freeform 19"/>
          <p:cNvSpPr/>
          <p:nvPr/>
        </p:nvSpPr>
        <p:spPr bwMode="auto">
          <a:xfrm>
            <a:off x="981555" y="2099217"/>
            <a:ext cx="19936" cy="3323"/>
          </a:xfrm>
          <a:custGeom>
            <a:avLst/>
            <a:gdLst>
              <a:gd name="T0" fmla="*/ 0 w 5"/>
              <a:gd name="T1" fmla="*/ 1 h 1"/>
              <a:gd name="T2" fmla="*/ 5 w 5"/>
              <a:gd name="T3" fmla="*/ 1 h 1"/>
              <a:gd name="T4" fmla="*/ 0 w 5"/>
              <a:gd name="T5" fmla="*/ 1 h 1"/>
            </a:gdLst>
            <a:ahLst/>
            <a:cxnLst>
              <a:cxn ang="0">
                <a:pos x="T0" y="T1"/>
              </a:cxn>
              <a:cxn ang="0">
                <a:pos x="T2" y="T3"/>
              </a:cxn>
              <a:cxn ang="0">
                <a:pos x="T4" y="T5"/>
              </a:cxn>
            </a:cxnLst>
            <a:rect l="0" t="0" r="r" b="b"/>
            <a:pathLst>
              <a:path w="5" h="1">
                <a:moveTo>
                  <a:pt x="0" y="1"/>
                </a:moveTo>
                <a:cubicBezTo>
                  <a:pt x="5" y="1"/>
                  <a:pt x="5" y="1"/>
                  <a:pt x="5" y="1"/>
                </a:cubicBezTo>
                <a:cubicBezTo>
                  <a:pt x="3" y="0"/>
                  <a:pt x="1" y="0"/>
                  <a:pt x="0" y="1"/>
                </a:cubicBezTo>
                <a:close/>
              </a:path>
            </a:pathLst>
          </a:custGeom>
          <a:solidFill>
            <a:srgbClr val="1D4D7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eaLnBrk="0" fontAlgn="base" hangingPunct="0">
              <a:spcBef>
                <a:spcPct val="0"/>
              </a:spcBef>
              <a:spcAft>
                <a:spcPct val="0"/>
              </a:spcAft>
            </a:pPr>
            <a:endParaRPr lang="zh-CN" altLang="en-US" sz="2400">
              <a:solidFill>
                <a:prstClr val="black"/>
              </a:solidFill>
            </a:endParaRPr>
          </a:p>
        </p:txBody>
      </p:sp>
      <p:sp>
        <p:nvSpPr>
          <p:cNvPr id="106" name="Freeform 20"/>
          <p:cNvSpPr/>
          <p:nvPr/>
        </p:nvSpPr>
        <p:spPr bwMode="auto">
          <a:xfrm>
            <a:off x="659246" y="2102540"/>
            <a:ext cx="412024" cy="775869"/>
          </a:xfrm>
          <a:custGeom>
            <a:avLst/>
            <a:gdLst>
              <a:gd name="T0" fmla="*/ 103 w 105"/>
              <a:gd name="T1" fmla="*/ 7 h 197"/>
              <a:gd name="T2" fmla="*/ 92 w 105"/>
              <a:gd name="T3" fmla="*/ 0 h 197"/>
              <a:gd name="T4" fmla="*/ 87 w 105"/>
              <a:gd name="T5" fmla="*/ 0 h 197"/>
              <a:gd name="T6" fmla="*/ 83 w 105"/>
              <a:gd name="T7" fmla="*/ 0 h 197"/>
              <a:gd name="T8" fmla="*/ 83 w 105"/>
              <a:gd name="T9" fmla="*/ 0 h 197"/>
              <a:gd name="T10" fmla="*/ 78 w 105"/>
              <a:gd name="T11" fmla="*/ 0 h 197"/>
              <a:gd name="T12" fmla="*/ 22 w 105"/>
              <a:gd name="T13" fmla="*/ 0 h 197"/>
              <a:gd name="T14" fmla="*/ 21 w 105"/>
              <a:gd name="T15" fmla="*/ 0 h 197"/>
              <a:gd name="T16" fmla="*/ 21 w 105"/>
              <a:gd name="T17" fmla="*/ 0 h 197"/>
              <a:gd name="T18" fmla="*/ 21 w 105"/>
              <a:gd name="T19" fmla="*/ 0 h 197"/>
              <a:gd name="T20" fmla="*/ 13 w 105"/>
              <a:gd name="T21" fmla="*/ 0 h 197"/>
              <a:gd name="T22" fmla="*/ 0 w 105"/>
              <a:gd name="T23" fmla="*/ 15 h 197"/>
              <a:gd name="T24" fmla="*/ 0 w 105"/>
              <a:gd name="T25" fmla="*/ 15 h 197"/>
              <a:gd name="T26" fmla="*/ 0 w 105"/>
              <a:gd name="T27" fmla="*/ 15 h 197"/>
              <a:gd name="T28" fmla="*/ 0 w 105"/>
              <a:gd name="T29" fmla="*/ 79 h 197"/>
              <a:gd name="T30" fmla="*/ 10 w 105"/>
              <a:gd name="T31" fmla="*/ 89 h 197"/>
              <a:gd name="T32" fmla="*/ 19 w 105"/>
              <a:gd name="T33" fmla="*/ 79 h 197"/>
              <a:gd name="T34" fmla="*/ 19 w 105"/>
              <a:gd name="T35" fmla="*/ 19 h 197"/>
              <a:gd name="T36" fmla="*/ 22 w 105"/>
              <a:gd name="T37" fmla="*/ 19 h 197"/>
              <a:gd name="T38" fmla="*/ 22 w 105"/>
              <a:gd name="T39" fmla="*/ 98 h 197"/>
              <a:gd name="T40" fmla="*/ 22 w 105"/>
              <a:gd name="T41" fmla="*/ 98 h 197"/>
              <a:gd name="T42" fmla="*/ 22 w 105"/>
              <a:gd name="T43" fmla="*/ 99 h 197"/>
              <a:gd name="T44" fmla="*/ 22 w 105"/>
              <a:gd name="T45" fmla="*/ 184 h 197"/>
              <a:gd name="T46" fmla="*/ 34 w 105"/>
              <a:gd name="T47" fmla="*/ 197 h 197"/>
              <a:gd name="T48" fmla="*/ 46 w 105"/>
              <a:gd name="T49" fmla="*/ 184 h 197"/>
              <a:gd name="T50" fmla="*/ 46 w 105"/>
              <a:gd name="T51" fmla="*/ 99 h 197"/>
              <a:gd name="T52" fmla="*/ 46 w 105"/>
              <a:gd name="T53" fmla="*/ 98 h 197"/>
              <a:gd name="T54" fmla="*/ 46 w 105"/>
              <a:gd name="T55" fmla="*/ 98 h 197"/>
              <a:gd name="T56" fmla="*/ 46 w 105"/>
              <a:gd name="T57" fmla="*/ 98 h 197"/>
              <a:gd name="T58" fmla="*/ 53 w 105"/>
              <a:gd name="T59" fmla="*/ 91 h 197"/>
              <a:gd name="T60" fmla="*/ 59 w 105"/>
              <a:gd name="T61" fmla="*/ 98 h 197"/>
              <a:gd name="T62" fmla="*/ 59 w 105"/>
              <a:gd name="T63" fmla="*/ 98 h 197"/>
              <a:gd name="T64" fmla="*/ 59 w 105"/>
              <a:gd name="T65" fmla="*/ 98 h 197"/>
              <a:gd name="T66" fmla="*/ 59 w 105"/>
              <a:gd name="T67" fmla="*/ 99 h 197"/>
              <a:gd name="T68" fmla="*/ 59 w 105"/>
              <a:gd name="T69" fmla="*/ 184 h 197"/>
              <a:gd name="T70" fmla="*/ 71 w 105"/>
              <a:gd name="T71" fmla="*/ 197 h 197"/>
              <a:gd name="T72" fmla="*/ 83 w 105"/>
              <a:gd name="T73" fmla="*/ 184 h 197"/>
              <a:gd name="T74" fmla="*/ 83 w 105"/>
              <a:gd name="T75" fmla="*/ 99 h 197"/>
              <a:gd name="T76" fmla="*/ 83 w 105"/>
              <a:gd name="T77" fmla="*/ 98 h 197"/>
              <a:gd name="T78" fmla="*/ 83 w 105"/>
              <a:gd name="T79" fmla="*/ 98 h 197"/>
              <a:gd name="T80" fmla="*/ 83 w 105"/>
              <a:gd name="T81" fmla="*/ 19 h 197"/>
              <a:gd name="T82" fmla="*/ 86 w 105"/>
              <a:gd name="T83" fmla="*/ 19 h 197"/>
              <a:gd name="T84" fmla="*/ 86 w 105"/>
              <a:gd name="T85" fmla="*/ 79 h 197"/>
              <a:gd name="T86" fmla="*/ 96 w 105"/>
              <a:gd name="T87" fmla="*/ 89 h 197"/>
              <a:gd name="T88" fmla="*/ 105 w 105"/>
              <a:gd name="T89" fmla="*/ 79 h 197"/>
              <a:gd name="T90" fmla="*/ 105 w 105"/>
              <a:gd name="T91" fmla="*/ 15 h 197"/>
              <a:gd name="T92" fmla="*/ 103 w 105"/>
              <a:gd name="T93" fmla="*/ 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5" h="197">
                <a:moveTo>
                  <a:pt x="103" y="7"/>
                </a:moveTo>
                <a:cubicBezTo>
                  <a:pt x="101" y="3"/>
                  <a:pt x="96" y="1"/>
                  <a:pt x="92" y="0"/>
                </a:cubicBezTo>
                <a:cubicBezTo>
                  <a:pt x="90" y="0"/>
                  <a:pt x="89" y="0"/>
                  <a:pt x="87" y="0"/>
                </a:cubicBezTo>
                <a:cubicBezTo>
                  <a:pt x="83" y="0"/>
                  <a:pt x="83" y="0"/>
                  <a:pt x="83" y="0"/>
                </a:cubicBezTo>
                <a:cubicBezTo>
                  <a:pt x="83" y="0"/>
                  <a:pt x="83" y="0"/>
                  <a:pt x="83" y="0"/>
                </a:cubicBezTo>
                <a:cubicBezTo>
                  <a:pt x="78" y="0"/>
                  <a:pt x="78" y="0"/>
                  <a:pt x="78" y="0"/>
                </a:cubicBezTo>
                <a:cubicBezTo>
                  <a:pt x="22" y="0"/>
                  <a:pt x="22" y="0"/>
                  <a:pt x="22" y="0"/>
                </a:cubicBezTo>
                <a:cubicBezTo>
                  <a:pt x="21" y="0"/>
                  <a:pt x="21" y="0"/>
                  <a:pt x="21" y="0"/>
                </a:cubicBezTo>
                <a:cubicBezTo>
                  <a:pt x="21" y="0"/>
                  <a:pt x="21" y="0"/>
                  <a:pt x="21" y="0"/>
                </a:cubicBezTo>
                <a:cubicBezTo>
                  <a:pt x="21" y="0"/>
                  <a:pt x="21" y="0"/>
                  <a:pt x="21" y="0"/>
                </a:cubicBezTo>
                <a:cubicBezTo>
                  <a:pt x="19" y="0"/>
                  <a:pt x="16" y="0"/>
                  <a:pt x="13" y="0"/>
                </a:cubicBezTo>
                <a:cubicBezTo>
                  <a:pt x="7" y="2"/>
                  <a:pt x="0" y="5"/>
                  <a:pt x="0" y="15"/>
                </a:cubicBezTo>
                <a:cubicBezTo>
                  <a:pt x="0" y="15"/>
                  <a:pt x="0" y="15"/>
                  <a:pt x="0" y="15"/>
                </a:cubicBezTo>
                <a:cubicBezTo>
                  <a:pt x="0" y="15"/>
                  <a:pt x="0" y="15"/>
                  <a:pt x="0" y="15"/>
                </a:cubicBezTo>
                <a:cubicBezTo>
                  <a:pt x="0" y="79"/>
                  <a:pt x="0" y="79"/>
                  <a:pt x="0" y="79"/>
                </a:cubicBezTo>
                <a:cubicBezTo>
                  <a:pt x="0" y="85"/>
                  <a:pt x="4" y="89"/>
                  <a:pt x="10" y="89"/>
                </a:cubicBezTo>
                <a:cubicBezTo>
                  <a:pt x="15" y="89"/>
                  <a:pt x="19" y="85"/>
                  <a:pt x="19" y="79"/>
                </a:cubicBezTo>
                <a:cubicBezTo>
                  <a:pt x="19" y="19"/>
                  <a:pt x="19" y="19"/>
                  <a:pt x="19" y="19"/>
                </a:cubicBezTo>
                <a:cubicBezTo>
                  <a:pt x="22" y="19"/>
                  <a:pt x="22" y="19"/>
                  <a:pt x="22" y="19"/>
                </a:cubicBezTo>
                <a:cubicBezTo>
                  <a:pt x="22" y="98"/>
                  <a:pt x="22" y="98"/>
                  <a:pt x="22" y="98"/>
                </a:cubicBezTo>
                <a:cubicBezTo>
                  <a:pt x="22" y="98"/>
                  <a:pt x="22" y="98"/>
                  <a:pt x="22" y="98"/>
                </a:cubicBezTo>
                <a:cubicBezTo>
                  <a:pt x="22" y="99"/>
                  <a:pt x="22" y="99"/>
                  <a:pt x="22" y="99"/>
                </a:cubicBezTo>
                <a:cubicBezTo>
                  <a:pt x="22" y="184"/>
                  <a:pt x="22" y="184"/>
                  <a:pt x="22" y="184"/>
                </a:cubicBezTo>
                <a:cubicBezTo>
                  <a:pt x="22" y="191"/>
                  <a:pt x="27" y="197"/>
                  <a:pt x="34" y="197"/>
                </a:cubicBezTo>
                <a:cubicBezTo>
                  <a:pt x="40" y="197"/>
                  <a:pt x="46" y="191"/>
                  <a:pt x="46" y="184"/>
                </a:cubicBezTo>
                <a:cubicBezTo>
                  <a:pt x="46" y="99"/>
                  <a:pt x="46" y="99"/>
                  <a:pt x="46" y="99"/>
                </a:cubicBezTo>
                <a:cubicBezTo>
                  <a:pt x="46" y="99"/>
                  <a:pt x="46" y="99"/>
                  <a:pt x="46" y="98"/>
                </a:cubicBezTo>
                <a:cubicBezTo>
                  <a:pt x="46" y="98"/>
                  <a:pt x="46" y="98"/>
                  <a:pt x="46" y="98"/>
                </a:cubicBezTo>
                <a:cubicBezTo>
                  <a:pt x="46" y="98"/>
                  <a:pt x="46" y="98"/>
                  <a:pt x="46" y="98"/>
                </a:cubicBezTo>
                <a:cubicBezTo>
                  <a:pt x="46" y="94"/>
                  <a:pt x="49" y="91"/>
                  <a:pt x="53" y="91"/>
                </a:cubicBezTo>
                <a:cubicBezTo>
                  <a:pt x="56" y="91"/>
                  <a:pt x="59" y="94"/>
                  <a:pt x="59" y="98"/>
                </a:cubicBezTo>
                <a:cubicBezTo>
                  <a:pt x="59" y="98"/>
                  <a:pt x="59" y="98"/>
                  <a:pt x="59" y="98"/>
                </a:cubicBezTo>
                <a:cubicBezTo>
                  <a:pt x="59" y="98"/>
                  <a:pt x="59" y="98"/>
                  <a:pt x="59" y="98"/>
                </a:cubicBezTo>
                <a:cubicBezTo>
                  <a:pt x="59" y="99"/>
                  <a:pt x="59" y="99"/>
                  <a:pt x="59" y="99"/>
                </a:cubicBezTo>
                <a:cubicBezTo>
                  <a:pt x="59" y="184"/>
                  <a:pt x="59" y="184"/>
                  <a:pt x="59" y="184"/>
                </a:cubicBezTo>
                <a:cubicBezTo>
                  <a:pt x="59" y="191"/>
                  <a:pt x="65" y="197"/>
                  <a:pt x="71" y="197"/>
                </a:cubicBezTo>
                <a:cubicBezTo>
                  <a:pt x="78" y="197"/>
                  <a:pt x="83" y="191"/>
                  <a:pt x="83" y="184"/>
                </a:cubicBezTo>
                <a:cubicBezTo>
                  <a:pt x="83" y="99"/>
                  <a:pt x="83" y="99"/>
                  <a:pt x="83" y="99"/>
                </a:cubicBezTo>
                <a:cubicBezTo>
                  <a:pt x="83" y="99"/>
                  <a:pt x="83" y="99"/>
                  <a:pt x="83" y="98"/>
                </a:cubicBezTo>
                <a:cubicBezTo>
                  <a:pt x="83" y="98"/>
                  <a:pt x="83" y="98"/>
                  <a:pt x="83" y="98"/>
                </a:cubicBezTo>
                <a:cubicBezTo>
                  <a:pt x="83" y="19"/>
                  <a:pt x="83" y="19"/>
                  <a:pt x="83" y="19"/>
                </a:cubicBezTo>
                <a:cubicBezTo>
                  <a:pt x="86" y="19"/>
                  <a:pt x="86" y="19"/>
                  <a:pt x="86" y="19"/>
                </a:cubicBezTo>
                <a:cubicBezTo>
                  <a:pt x="86" y="79"/>
                  <a:pt x="86" y="79"/>
                  <a:pt x="86" y="79"/>
                </a:cubicBezTo>
                <a:cubicBezTo>
                  <a:pt x="86" y="85"/>
                  <a:pt x="90" y="89"/>
                  <a:pt x="96" y="89"/>
                </a:cubicBezTo>
                <a:cubicBezTo>
                  <a:pt x="101" y="89"/>
                  <a:pt x="105" y="85"/>
                  <a:pt x="105" y="79"/>
                </a:cubicBezTo>
                <a:cubicBezTo>
                  <a:pt x="105" y="15"/>
                  <a:pt x="105" y="15"/>
                  <a:pt x="105" y="15"/>
                </a:cubicBezTo>
                <a:cubicBezTo>
                  <a:pt x="105" y="12"/>
                  <a:pt x="105" y="9"/>
                  <a:pt x="103" y="7"/>
                </a:cubicBezTo>
                <a:close/>
              </a:path>
            </a:pathLst>
          </a:custGeom>
          <a:solidFill>
            <a:srgbClr val="1D4D7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9200" eaLnBrk="0" fontAlgn="base" hangingPunct="0">
              <a:spcBef>
                <a:spcPct val="0"/>
              </a:spcBef>
              <a:spcAft>
                <a:spcPct val="0"/>
              </a:spcAft>
            </a:pPr>
            <a:endParaRPr lang="zh-CN" altLang="en-US" sz="2400">
              <a:solidFill>
                <a:prstClr val="black"/>
              </a:solidFill>
            </a:endParaRPr>
          </a:p>
        </p:txBody>
      </p:sp>
      <p:sp>
        <p:nvSpPr>
          <p:cNvPr id="131" name="Freeform 15"/>
          <p:cNvSpPr/>
          <p:nvPr/>
        </p:nvSpPr>
        <p:spPr bwMode="auto">
          <a:xfrm>
            <a:off x="779840" y="3282371"/>
            <a:ext cx="196473" cy="199184"/>
          </a:xfrm>
          <a:custGeom>
            <a:avLst/>
            <a:gdLst>
              <a:gd name="T0" fmla="*/ 43 w 97"/>
              <a:gd name="T1" fmla="*/ 6 h 98"/>
              <a:gd name="T2" fmla="*/ 92 w 97"/>
              <a:gd name="T3" fmla="*/ 52 h 98"/>
              <a:gd name="T4" fmla="*/ 19 w 97"/>
              <a:gd name="T5" fmla="*/ 70 h 98"/>
              <a:gd name="T6" fmla="*/ 43 w 97"/>
              <a:gd name="T7" fmla="*/ 6 h 98"/>
            </a:gdLst>
            <a:ahLst/>
            <a:cxnLst>
              <a:cxn ang="0">
                <a:pos x="T0" y="T1"/>
              </a:cxn>
              <a:cxn ang="0">
                <a:pos x="T2" y="T3"/>
              </a:cxn>
              <a:cxn ang="0">
                <a:pos x="T4" y="T5"/>
              </a:cxn>
              <a:cxn ang="0">
                <a:pos x="T6" y="T7"/>
              </a:cxn>
            </a:cxnLst>
            <a:rect l="0" t="0" r="r" b="b"/>
            <a:pathLst>
              <a:path w="97" h="98">
                <a:moveTo>
                  <a:pt x="43" y="6"/>
                </a:moveTo>
                <a:cubicBezTo>
                  <a:pt x="70" y="0"/>
                  <a:pt x="97" y="25"/>
                  <a:pt x="92" y="52"/>
                </a:cubicBezTo>
                <a:cubicBezTo>
                  <a:pt x="89" y="88"/>
                  <a:pt x="38" y="98"/>
                  <a:pt x="19" y="70"/>
                </a:cubicBezTo>
                <a:cubicBezTo>
                  <a:pt x="0" y="48"/>
                  <a:pt x="16" y="12"/>
                  <a:pt x="43" y="6"/>
                </a:cubicBezTo>
                <a:close/>
              </a:path>
            </a:pathLst>
          </a:custGeom>
          <a:solidFill>
            <a:srgbClr val="BC0000"/>
          </a:solidFill>
          <a:ln>
            <a:noFill/>
          </a:ln>
        </p:spPr>
        <p:txBody>
          <a:bodyPr vert="horz" wrap="square" lIns="121920" tIns="60960" rIns="121920" bIns="60960" numCol="1" anchor="t" anchorCtr="0" compatLnSpc="1"/>
          <a:lstStyle/>
          <a:p>
            <a:pPr defTabSz="1219200" eaLnBrk="0" fontAlgn="base" hangingPunct="0">
              <a:spcBef>
                <a:spcPct val="0"/>
              </a:spcBef>
              <a:spcAft>
                <a:spcPct val="0"/>
              </a:spcAft>
            </a:pPr>
            <a:endParaRPr lang="zh-CN" altLang="en-US" sz="2400">
              <a:solidFill>
                <a:prstClr val="black"/>
              </a:solidFill>
            </a:endParaRPr>
          </a:p>
        </p:txBody>
      </p:sp>
      <p:sp>
        <p:nvSpPr>
          <p:cNvPr id="132" name="Freeform 16"/>
          <p:cNvSpPr/>
          <p:nvPr/>
        </p:nvSpPr>
        <p:spPr bwMode="auto">
          <a:xfrm>
            <a:off x="659246" y="3470714"/>
            <a:ext cx="460696" cy="844160"/>
          </a:xfrm>
          <a:custGeom>
            <a:avLst/>
            <a:gdLst>
              <a:gd name="T0" fmla="*/ 48 w 228"/>
              <a:gd name="T1" fmla="*/ 20 h 418"/>
              <a:gd name="T2" fmla="*/ 123 w 228"/>
              <a:gd name="T3" fmla="*/ 6 h 418"/>
              <a:gd name="T4" fmla="*/ 181 w 228"/>
              <a:gd name="T5" fmla="*/ 27 h 418"/>
              <a:gd name="T6" fmla="*/ 209 w 228"/>
              <a:gd name="T7" fmla="*/ 108 h 418"/>
              <a:gd name="T8" fmla="*/ 222 w 228"/>
              <a:gd name="T9" fmla="*/ 178 h 418"/>
              <a:gd name="T10" fmla="*/ 193 w 228"/>
              <a:gd name="T11" fmla="*/ 170 h 418"/>
              <a:gd name="T12" fmla="*/ 161 w 228"/>
              <a:gd name="T13" fmla="*/ 71 h 418"/>
              <a:gd name="T14" fmla="*/ 151 w 228"/>
              <a:gd name="T15" fmla="*/ 58 h 418"/>
              <a:gd name="T16" fmla="*/ 206 w 228"/>
              <a:gd name="T17" fmla="*/ 252 h 418"/>
              <a:gd name="T18" fmla="*/ 157 w 228"/>
              <a:gd name="T19" fmla="*/ 252 h 418"/>
              <a:gd name="T20" fmla="*/ 157 w 228"/>
              <a:gd name="T21" fmla="*/ 391 h 418"/>
              <a:gd name="T22" fmla="*/ 138 w 228"/>
              <a:gd name="T23" fmla="*/ 413 h 418"/>
              <a:gd name="T24" fmla="*/ 120 w 228"/>
              <a:gd name="T25" fmla="*/ 391 h 418"/>
              <a:gd name="T26" fmla="*/ 119 w 228"/>
              <a:gd name="T27" fmla="*/ 252 h 418"/>
              <a:gd name="T28" fmla="*/ 108 w 228"/>
              <a:gd name="T29" fmla="*/ 252 h 418"/>
              <a:gd name="T30" fmla="*/ 107 w 228"/>
              <a:gd name="T31" fmla="*/ 396 h 418"/>
              <a:gd name="T32" fmla="*/ 71 w 228"/>
              <a:gd name="T33" fmla="*/ 396 h 418"/>
              <a:gd name="T34" fmla="*/ 71 w 228"/>
              <a:gd name="T35" fmla="*/ 252 h 418"/>
              <a:gd name="T36" fmla="*/ 22 w 228"/>
              <a:gd name="T37" fmla="*/ 252 h 418"/>
              <a:gd name="T38" fmla="*/ 70 w 228"/>
              <a:gd name="T39" fmla="*/ 61 h 418"/>
              <a:gd name="T40" fmla="*/ 63 w 228"/>
              <a:gd name="T41" fmla="*/ 66 h 418"/>
              <a:gd name="T42" fmla="*/ 32 w 228"/>
              <a:gd name="T43" fmla="*/ 170 h 418"/>
              <a:gd name="T44" fmla="*/ 0 w 228"/>
              <a:gd name="T45" fmla="*/ 168 h 418"/>
              <a:gd name="T46" fmla="*/ 20 w 228"/>
              <a:gd name="T47" fmla="*/ 91 h 418"/>
              <a:gd name="T48" fmla="*/ 48 w 228"/>
              <a:gd name="T49" fmla="*/ 2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8" h="418">
                <a:moveTo>
                  <a:pt x="48" y="20"/>
                </a:moveTo>
                <a:cubicBezTo>
                  <a:pt x="68" y="0"/>
                  <a:pt x="98" y="8"/>
                  <a:pt x="123" y="6"/>
                </a:cubicBezTo>
                <a:cubicBezTo>
                  <a:pt x="144" y="5"/>
                  <a:pt x="169" y="8"/>
                  <a:pt x="181" y="27"/>
                </a:cubicBezTo>
                <a:cubicBezTo>
                  <a:pt x="196" y="52"/>
                  <a:pt x="200" y="81"/>
                  <a:pt x="209" y="108"/>
                </a:cubicBezTo>
                <a:cubicBezTo>
                  <a:pt x="215" y="131"/>
                  <a:pt x="228" y="154"/>
                  <a:pt x="222" y="178"/>
                </a:cubicBezTo>
                <a:cubicBezTo>
                  <a:pt x="211" y="182"/>
                  <a:pt x="198" y="182"/>
                  <a:pt x="193" y="170"/>
                </a:cubicBezTo>
                <a:cubicBezTo>
                  <a:pt x="181" y="137"/>
                  <a:pt x="173" y="104"/>
                  <a:pt x="161" y="71"/>
                </a:cubicBezTo>
                <a:cubicBezTo>
                  <a:pt x="160" y="65"/>
                  <a:pt x="155" y="62"/>
                  <a:pt x="151" y="58"/>
                </a:cubicBezTo>
                <a:cubicBezTo>
                  <a:pt x="166" y="123"/>
                  <a:pt x="188" y="187"/>
                  <a:pt x="206" y="252"/>
                </a:cubicBezTo>
                <a:cubicBezTo>
                  <a:pt x="190" y="252"/>
                  <a:pt x="174" y="252"/>
                  <a:pt x="157" y="252"/>
                </a:cubicBezTo>
                <a:cubicBezTo>
                  <a:pt x="156" y="298"/>
                  <a:pt x="158" y="344"/>
                  <a:pt x="157" y="391"/>
                </a:cubicBezTo>
                <a:cubicBezTo>
                  <a:pt x="157" y="401"/>
                  <a:pt x="150" y="413"/>
                  <a:pt x="138" y="413"/>
                </a:cubicBezTo>
                <a:cubicBezTo>
                  <a:pt x="127" y="414"/>
                  <a:pt x="118" y="402"/>
                  <a:pt x="120" y="391"/>
                </a:cubicBezTo>
                <a:cubicBezTo>
                  <a:pt x="119" y="345"/>
                  <a:pt x="120" y="298"/>
                  <a:pt x="119" y="252"/>
                </a:cubicBezTo>
                <a:cubicBezTo>
                  <a:pt x="117" y="252"/>
                  <a:pt x="111" y="252"/>
                  <a:pt x="108" y="252"/>
                </a:cubicBezTo>
                <a:cubicBezTo>
                  <a:pt x="107" y="300"/>
                  <a:pt x="109" y="348"/>
                  <a:pt x="107" y="396"/>
                </a:cubicBezTo>
                <a:cubicBezTo>
                  <a:pt x="106" y="418"/>
                  <a:pt x="73" y="417"/>
                  <a:pt x="71" y="396"/>
                </a:cubicBezTo>
                <a:cubicBezTo>
                  <a:pt x="70" y="348"/>
                  <a:pt x="71" y="300"/>
                  <a:pt x="71" y="252"/>
                </a:cubicBezTo>
                <a:cubicBezTo>
                  <a:pt x="54" y="252"/>
                  <a:pt x="38" y="252"/>
                  <a:pt x="22" y="252"/>
                </a:cubicBezTo>
                <a:cubicBezTo>
                  <a:pt x="37" y="188"/>
                  <a:pt x="55" y="125"/>
                  <a:pt x="70" y="61"/>
                </a:cubicBezTo>
                <a:cubicBezTo>
                  <a:pt x="68" y="62"/>
                  <a:pt x="65" y="65"/>
                  <a:pt x="63" y="66"/>
                </a:cubicBezTo>
                <a:cubicBezTo>
                  <a:pt x="51" y="100"/>
                  <a:pt x="44" y="136"/>
                  <a:pt x="32" y="170"/>
                </a:cubicBezTo>
                <a:cubicBezTo>
                  <a:pt x="28" y="186"/>
                  <a:pt x="0" y="185"/>
                  <a:pt x="0" y="168"/>
                </a:cubicBezTo>
                <a:cubicBezTo>
                  <a:pt x="2" y="141"/>
                  <a:pt x="13" y="116"/>
                  <a:pt x="20" y="91"/>
                </a:cubicBezTo>
                <a:cubicBezTo>
                  <a:pt x="28" y="67"/>
                  <a:pt x="30" y="39"/>
                  <a:pt x="48" y="20"/>
                </a:cubicBezTo>
                <a:close/>
              </a:path>
            </a:pathLst>
          </a:custGeom>
          <a:solidFill>
            <a:srgbClr val="BC0000"/>
          </a:solidFill>
          <a:ln>
            <a:noFill/>
          </a:ln>
        </p:spPr>
        <p:txBody>
          <a:bodyPr vert="horz" wrap="square" lIns="121920" tIns="60960" rIns="121920" bIns="60960" numCol="1" anchor="t" anchorCtr="0" compatLnSpc="1"/>
          <a:lstStyle/>
          <a:p>
            <a:pPr defTabSz="1219200" eaLnBrk="0" fontAlgn="base" hangingPunct="0">
              <a:spcBef>
                <a:spcPct val="0"/>
              </a:spcBef>
              <a:spcAft>
                <a:spcPct val="0"/>
              </a:spcAft>
            </a:pPr>
            <a:endParaRPr lang="zh-CN" altLang="en-US" sz="2400">
              <a:solidFill>
                <a:prstClr val="black"/>
              </a:solidFill>
            </a:endParaRPr>
          </a:p>
        </p:txBody>
      </p:sp>
      <p:sp>
        <p:nvSpPr>
          <p:cNvPr id="60" name="TextBox 74"/>
          <p:cNvSpPr txBox="1"/>
          <p:nvPr/>
        </p:nvSpPr>
        <p:spPr>
          <a:xfrm>
            <a:off x="1272297" y="1874115"/>
            <a:ext cx="1757863" cy="307340"/>
          </a:xfrm>
          <a:prstGeom prst="rect">
            <a:avLst/>
          </a:prstGeom>
          <a:noFill/>
        </p:spPr>
        <p:txBody>
          <a:bodyPr wrap="square" lIns="0" tIns="0" rIns="0" bIns="0" rtlCol="0" anchor="t" anchorCtr="0">
            <a:spAutoFit/>
          </a:bodyPr>
          <a:lstStyle/>
          <a:p>
            <a:pPr defTabSz="1216660">
              <a:spcBef>
                <a:spcPct val="20000"/>
              </a:spcBef>
              <a:defRPr/>
            </a:pPr>
            <a:r>
              <a:rPr lang="en-US" sz="2000" b="1" dirty="0">
                <a:solidFill>
                  <a:schemeClr val="tx1">
                    <a:lumMod val="75000"/>
                    <a:lumOff val="25000"/>
                  </a:schemeClr>
                </a:solidFill>
                <a:latin typeface="Calibri" panose="020F0502020204030204" pitchFamily="34" charset="0"/>
                <a:ea typeface="Calibri" panose="020F0502020204030204" pitchFamily="34" charset="0"/>
                <a:sym typeface="Arial" panose="020B0604020202090204" pitchFamily="34" charset="0"/>
              </a:rPr>
              <a:t>MAN</a:t>
            </a:r>
            <a:endParaRPr lang="en-US" sz="2000" b="1" dirty="0">
              <a:solidFill>
                <a:schemeClr val="tx1">
                  <a:lumMod val="75000"/>
                  <a:lumOff val="25000"/>
                </a:schemeClr>
              </a:solidFill>
              <a:latin typeface="Calibri" panose="020F0502020204030204" pitchFamily="34" charset="0"/>
              <a:ea typeface="Calibri" panose="020F0502020204030204" pitchFamily="34" charset="0"/>
              <a:sym typeface="Arial" panose="020B0604020202090204" pitchFamily="34" charset="0"/>
            </a:endParaRPr>
          </a:p>
        </p:txBody>
      </p:sp>
      <p:sp>
        <p:nvSpPr>
          <p:cNvPr id="62" name="矩形 1"/>
          <p:cNvSpPr>
            <a:spLocks noChangeArrowheads="1"/>
          </p:cNvSpPr>
          <p:nvPr/>
        </p:nvSpPr>
        <p:spPr bwMode="auto">
          <a:xfrm>
            <a:off x="1272540" y="2313305"/>
            <a:ext cx="3630295" cy="431800"/>
          </a:xfrm>
          <a:prstGeom prst="rect">
            <a:avLst/>
          </a:prstGeom>
          <a:noFill/>
        </p:spPr>
        <p:txBody>
          <a:bodyPr wrap="square" lIns="109709" tIns="54855" rIns="109709" bIns="54855" rtlCol="0">
            <a:spAutoFit/>
          </a:bodyPr>
          <a:lstStyle/>
          <a:p>
            <a:pPr defTabSz="914400">
              <a:lnSpc>
                <a:spcPct val="150000"/>
              </a:lnSpc>
              <a:defRPr/>
            </a:pPr>
            <a:r>
              <a:rPr lang="en-US" altLang="zh-CN" sz="1400" dirty="0">
                <a:solidFill>
                  <a:schemeClr val="tx1">
                    <a:lumMod val="75000"/>
                    <a:lumOff val="25000"/>
                  </a:schemeClr>
                </a:solidFill>
                <a:latin typeface="Calibri" panose="020F0502020204030204" pitchFamily="34" charset="0"/>
                <a:ea typeface="Calibri" panose="020F0502020204030204" pitchFamily="34" charset="0"/>
              </a:rPr>
              <a:t>35~44 male shop more than female</a:t>
            </a:r>
            <a:endParaRPr lang="en-US" altLang="zh-CN" sz="1400" dirty="0">
              <a:solidFill>
                <a:schemeClr val="tx1">
                  <a:lumMod val="75000"/>
                  <a:lumOff val="25000"/>
                </a:schemeClr>
              </a:solidFill>
              <a:latin typeface="Calibri" panose="020F0502020204030204" pitchFamily="34" charset="0"/>
              <a:ea typeface="Calibri" panose="020F0502020204030204" pitchFamily="34" charset="0"/>
            </a:endParaRPr>
          </a:p>
        </p:txBody>
      </p:sp>
      <p:sp>
        <p:nvSpPr>
          <p:cNvPr id="63" name="TextBox 74"/>
          <p:cNvSpPr txBox="1"/>
          <p:nvPr/>
        </p:nvSpPr>
        <p:spPr>
          <a:xfrm>
            <a:off x="1267889" y="3275623"/>
            <a:ext cx="1757863" cy="307340"/>
          </a:xfrm>
          <a:prstGeom prst="rect">
            <a:avLst/>
          </a:prstGeom>
          <a:noFill/>
        </p:spPr>
        <p:txBody>
          <a:bodyPr wrap="square" lIns="0" tIns="0" rIns="0" bIns="0" rtlCol="0" anchor="t" anchorCtr="0">
            <a:spAutoFit/>
          </a:bodyPr>
          <a:lstStyle/>
          <a:p>
            <a:pPr defTabSz="1216660">
              <a:spcBef>
                <a:spcPct val="20000"/>
              </a:spcBef>
              <a:defRPr/>
            </a:pPr>
            <a:r>
              <a:rPr lang="en-US" sz="2000" b="1" dirty="0">
                <a:solidFill>
                  <a:schemeClr val="tx1">
                    <a:lumMod val="75000"/>
                    <a:lumOff val="25000"/>
                  </a:schemeClr>
                </a:solidFill>
                <a:latin typeface="Calibri" panose="020F0502020204030204" pitchFamily="34" charset="0"/>
                <a:ea typeface="Calibri" panose="020F0502020204030204" pitchFamily="34" charset="0"/>
                <a:sym typeface="Arial" panose="020B0604020202090204" pitchFamily="34" charset="0"/>
              </a:rPr>
              <a:t>FEMALE</a:t>
            </a:r>
            <a:endParaRPr lang="en-US" sz="2000" b="1" dirty="0">
              <a:solidFill>
                <a:schemeClr val="tx1">
                  <a:lumMod val="75000"/>
                  <a:lumOff val="25000"/>
                </a:schemeClr>
              </a:solidFill>
              <a:latin typeface="Calibri" panose="020F0502020204030204" pitchFamily="34" charset="0"/>
              <a:ea typeface="Calibri" panose="020F0502020204030204" pitchFamily="34" charset="0"/>
              <a:sym typeface="Arial" panose="020B0604020202090204" pitchFamily="34" charset="0"/>
            </a:endParaRPr>
          </a:p>
        </p:txBody>
      </p:sp>
      <p:sp>
        <p:nvSpPr>
          <p:cNvPr id="67" name="矩形 1"/>
          <p:cNvSpPr>
            <a:spLocks noChangeArrowheads="1"/>
          </p:cNvSpPr>
          <p:nvPr/>
        </p:nvSpPr>
        <p:spPr bwMode="auto">
          <a:xfrm>
            <a:off x="1272540" y="3704590"/>
            <a:ext cx="3880485" cy="431800"/>
          </a:xfrm>
          <a:prstGeom prst="rect">
            <a:avLst/>
          </a:prstGeom>
          <a:noFill/>
        </p:spPr>
        <p:txBody>
          <a:bodyPr wrap="square" lIns="109709" tIns="54855" rIns="109709" bIns="54855" rtlCol="0">
            <a:spAutoFit/>
          </a:bodyPr>
          <a:lstStyle/>
          <a:p>
            <a:pPr defTabSz="914400">
              <a:lnSpc>
                <a:spcPct val="150000"/>
              </a:lnSpc>
              <a:defRPr/>
            </a:pPr>
            <a:r>
              <a:rPr lang="en-US" altLang="zh-CN" sz="1400">
                <a:solidFill>
                  <a:schemeClr val="tx1">
                    <a:lumMod val="75000"/>
                    <a:lumOff val="25000"/>
                  </a:schemeClr>
                </a:solidFill>
                <a:latin typeface="Calibri" panose="020F0502020204030204" pitchFamily="34" charset="0"/>
                <a:ea typeface="Calibri" panose="020F0502020204030204" pitchFamily="34" charset="0"/>
              </a:rPr>
              <a:t>45~54 female shop more than male</a:t>
            </a:r>
            <a:endParaRPr lang="en-US" altLang="zh-CN" sz="1400" dirty="0">
              <a:solidFill>
                <a:schemeClr val="tx1">
                  <a:lumMod val="75000"/>
                  <a:lumOff val="25000"/>
                </a:schemeClr>
              </a:solidFill>
              <a:latin typeface="Calibri" panose="020F0502020204030204" pitchFamily="34" charset="0"/>
              <a:ea typeface="Calibri" panose="020F0502020204030204" pitchFamily="34" charset="0"/>
            </a:endParaRPr>
          </a:p>
        </p:txBody>
      </p:sp>
      <p:sp>
        <p:nvSpPr>
          <p:cNvPr id="68" name="TextBox 74"/>
          <p:cNvSpPr txBox="1"/>
          <p:nvPr/>
        </p:nvSpPr>
        <p:spPr>
          <a:xfrm>
            <a:off x="6533515" y="1549400"/>
            <a:ext cx="3665220" cy="368935"/>
          </a:xfrm>
          <a:prstGeom prst="rect">
            <a:avLst/>
          </a:prstGeom>
          <a:noFill/>
        </p:spPr>
        <p:txBody>
          <a:bodyPr wrap="square" lIns="0" tIns="0" rIns="0" bIns="0" rtlCol="0" anchor="t" anchorCtr="0">
            <a:spAutoFit/>
          </a:bodyPr>
          <a:lstStyle/>
          <a:p>
            <a:pPr defTabSz="1216660">
              <a:spcBef>
                <a:spcPct val="20000"/>
              </a:spcBef>
              <a:defRPr/>
            </a:pPr>
            <a:r>
              <a:rPr lang="zh-CN" altLang="en-US" sz="2400" b="1">
                <a:solidFill>
                  <a:srgbClr val="1D4D71"/>
                </a:solidFill>
                <a:latin typeface="Calibri" panose="020F0502020204030204" pitchFamily="34" charset="0"/>
                <a:ea typeface="Calibri" panose="020F0502020204030204" pitchFamily="34" charset="0"/>
                <a:sym typeface="Arial" panose="020B0604020202090204" pitchFamily="34" charset="0"/>
              </a:rPr>
              <a:t>Gender of </a:t>
            </a:r>
            <a:r>
              <a:rPr lang="en-US" altLang="zh-CN" sz="2400" b="1">
                <a:solidFill>
                  <a:srgbClr val="1D4D71"/>
                </a:solidFill>
                <a:latin typeface="Calibri" panose="020F0502020204030204" pitchFamily="34" charset="0"/>
                <a:ea typeface="Calibri" panose="020F0502020204030204" pitchFamily="34" charset="0"/>
                <a:sym typeface="Arial" panose="020B0604020202090204" pitchFamily="34" charset="0"/>
              </a:rPr>
              <a:t>Buy</a:t>
            </a:r>
            <a:r>
              <a:rPr lang="zh-CN" altLang="en-US" sz="2400" b="1">
                <a:solidFill>
                  <a:srgbClr val="1D4D71"/>
                </a:solidFill>
                <a:latin typeface="Calibri" panose="020F0502020204030204" pitchFamily="34" charset="0"/>
                <a:ea typeface="Calibri" panose="020F0502020204030204" pitchFamily="34" charset="0"/>
                <a:sym typeface="Arial" panose="020B0604020202090204" pitchFamily="34" charset="0"/>
              </a:rPr>
              <a:t>er</a:t>
            </a:r>
            <a:r>
              <a:rPr lang="en-US" altLang="zh-CN" sz="2400" b="1">
                <a:solidFill>
                  <a:srgbClr val="1D4D71"/>
                </a:solidFill>
                <a:latin typeface="Calibri" panose="020F0502020204030204" pitchFamily="34" charset="0"/>
                <a:ea typeface="Calibri" panose="020F0502020204030204" pitchFamily="34" charset="0"/>
                <a:sym typeface="Arial" panose="020B0604020202090204" pitchFamily="34" charset="0"/>
              </a:rPr>
              <a:t>s</a:t>
            </a:r>
            <a:endParaRPr lang="en-US" altLang="zh-CN" sz="2400" b="1">
              <a:solidFill>
                <a:srgbClr val="1D4D71"/>
              </a:solidFill>
              <a:latin typeface="Calibri" panose="020F0502020204030204" pitchFamily="34" charset="0"/>
              <a:ea typeface="Calibri" panose="020F0502020204030204" pitchFamily="34" charset="0"/>
              <a:sym typeface="Arial" panose="020B0604020202090204" pitchFamily="34" charset="0"/>
            </a:endParaRPr>
          </a:p>
        </p:txBody>
      </p:sp>
      <p:sp>
        <p:nvSpPr>
          <p:cNvPr id="69" name="矩形 1"/>
          <p:cNvSpPr>
            <a:spLocks noChangeArrowheads="1"/>
          </p:cNvSpPr>
          <p:nvPr/>
        </p:nvSpPr>
        <p:spPr bwMode="auto">
          <a:xfrm>
            <a:off x="5802610" y="2365748"/>
            <a:ext cx="5126391" cy="2694305"/>
          </a:xfrm>
          <a:prstGeom prst="rect">
            <a:avLst/>
          </a:prstGeom>
          <a:noFill/>
        </p:spPr>
        <p:txBody>
          <a:bodyPr wrap="square" lIns="109709" tIns="54855" rIns="109709" bIns="54855" rtlCol="0">
            <a:spAutoFit/>
          </a:bodyPr>
          <a:lstStyle/>
          <a:p>
            <a:pPr defTabSz="914400">
              <a:lnSpc>
                <a:spcPct val="150000"/>
              </a:lnSpc>
              <a:defRPr/>
            </a:pPr>
            <a:r>
              <a:rPr lang="zh-CN" altLang="en-US" sz="1600">
                <a:solidFill>
                  <a:schemeClr val="tx1">
                    <a:lumMod val="75000"/>
                    <a:lumOff val="25000"/>
                  </a:schemeClr>
                </a:solidFill>
                <a:latin typeface="Calibri" panose="020F0502020204030204" pitchFamily="34" charset="0"/>
                <a:ea typeface="Calibri" panose="020F0502020204030204" pitchFamily="34" charset="0"/>
              </a:rPr>
              <a:t>People usually think that women love shopping more than men. Is this true? In the plot below, we will find there are not bigger different of female and male </a:t>
            </a:r>
            <a:r>
              <a:rPr lang="en-US" altLang="zh-CN" sz="1600">
                <a:solidFill>
                  <a:schemeClr val="tx1">
                    <a:lumMod val="75000"/>
                    <a:lumOff val="25000"/>
                  </a:schemeClr>
                </a:solidFill>
                <a:latin typeface="Calibri" panose="020F0502020204030204" pitchFamily="34" charset="0"/>
                <a:ea typeface="Calibri" panose="020F0502020204030204" pitchFamily="34" charset="0"/>
              </a:rPr>
              <a:t>buyer</a:t>
            </a:r>
            <a:r>
              <a:rPr lang="zh-CN" altLang="en-US" sz="1600">
                <a:solidFill>
                  <a:schemeClr val="tx1">
                    <a:lumMod val="75000"/>
                    <a:lumOff val="25000"/>
                  </a:schemeClr>
                </a:solidFill>
                <a:latin typeface="Calibri" panose="020F0502020204030204" pitchFamily="34" charset="0"/>
                <a:ea typeface="Calibri" panose="020F0502020204030204" pitchFamily="34" charset="0"/>
              </a:rPr>
              <a:t>s between the age below 25 and order than 55. But in age 45 to 54, female buyer obviously more than male; but in age 35 to 44, the male buyer will shop more times than female.</a:t>
            </a:r>
            <a:endParaRPr lang="zh-CN" altLang="en-US" sz="1600">
              <a:solidFill>
                <a:schemeClr val="tx1">
                  <a:lumMod val="75000"/>
                  <a:lumOff val="25000"/>
                </a:schemeClr>
              </a:solidFill>
              <a:latin typeface="Calibri" panose="020F0502020204030204" pitchFamily="34" charset="0"/>
              <a:ea typeface="Calibri" panose="020F0502020204030204" pitchFamily="34" charset="0"/>
            </a:endParaRPr>
          </a:p>
        </p:txBody>
      </p:sp>
      <p:sp>
        <p:nvSpPr>
          <p:cNvPr id="34" name="文本框 33"/>
          <p:cNvSpPr txBox="1"/>
          <p:nvPr/>
        </p:nvSpPr>
        <p:spPr>
          <a:xfrm>
            <a:off x="704851" y="559290"/>
            <a:ext cx="2321153" cy="275590"/>
          </a:xfrm>
          <a:prstGeom prst="rect">
            <a:avLst/>
          </a:prstGeom>
          <a:noFill/>
        </p:spPr>
        <p:txBody>
          <a:bodyPr wrap="square" rtlCol="0">
            <a:spAutoFit/>
          </a:bodyPr>
          <a:p>
            <a:pPr algn="dist"/>
            <a:r>
              <a:rPr lang="en-US" altLang="zh-CN" sz="1200">
                <a:solidFill>
                  <a:schemeClr val="tx1">
                    <a:lumMod val="75000"/>
                    <a:lumOff val="25000"/>
                  </a:schemeClr>
                </a:solidFill>
                <a:latin typeface="Calibri" panose="020F0502020204030204" pitchFamily="34" charset="0"/>
                <a:ea typeface="Calibri" panose="020F0502020204030204" pitchFamily="34" charset="0"/>
              </a:rPr>
              <a:t>Analyze Buyers</a:t>
            </a:r>
            <a:endParaRPr lang="zh-CN" altLang="en-US" sz="1200">
              <a:solidFill>
                <a:schemeClr val="tx1">
                  <a:lumMod val="75000"/>
                  <a:lumOff val="25000"/>
                </a:schemeClr>
              </a:solidFill>
              <a:latin typeface="Calibri" panose="020F0502020204030204" pitchFamily="34" charset="0"/>
              <a:ea typeface="Calibri" panose="020F0502020204030204" pitchFamily="34" charset="0"/>
            </a:endParaRPr>
          </a:p>
        </p:txBody>
      </p:sp>
      <p:sp>
        <p:nvSpPr>
          <p:cNvPr id="2" name="文本框 32"/>
          <p:cNvSpPr txBox="1"/>
          <p:nvPr/>
        </p:nvSpPr>
        <p:spPr>
          <a:xfrm>
            <a:off x="704850" y="193040"/>
            <a:ext cx="4558030" cy="337185"/>
          </a:xfrm>
          <a:prstGeom prst="rect">
            <a:avLst/>
          </a:prstGeom>
          <a:noFill/>
        </p:spPr>
        <p:txBody>
          <a:bodyPr wrap="square" rtlCol="0">
            <a:spAutoFit/>
          </a:bodyPr>
          <a:lstStyle/>
          <a:p>
            <a:r>
              <a:rPr lang="en-US" altLang="zh-CN" sz="1600" b="1">
                <a:solidFill>
                  <a:srgbClr val="1D4D71"/>
                </a:solidFill>
                <a:latin typeface="Calibri" panose="020F0502020204030204" pitchFamily="34" charset="0"/>
                <a:ea typeface="Calibri" panose="020F0502020204030204" pitchFamily="34" charset="0"/>
                <a:sym typeface="+mn-ea"/>
              </a:rPr>
              <a:t>Analysis of Customer Buying Behavior</a:t>
            </a:r>
            <a:endParaRPr lang="en-US" altLang="zh-CN" sz="1600" b="1">
              <a:solidFill>
                <a:srgbClr val="1D4D71"/>
              </a:solidFill>
              <a:latin typeface="Calibri" panose="020F0502020204030204" pitchFamily="34" charset="0"/>
              <a:ea typeface="Calibri" panose="020F050202020403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p:cNvSpPr txBox="1"/>
          <p:nvPr/>
        </p:nvSpPr>
        <p:spPr>
          <a:xfrm>
            <a:off x="704851" y="559290"/>
            <a:ext cx="2321153" cy="275590"/>
          </a:xfrm>
          <a:prstGeom prst="rect">
            <a:avLst/>
          </a:prstGeom>
          <a:noFill/>
        </p:spPr>
        <p:txBody>
          <a:bodyPr wrap="square" rtlCol="0">
            <a:spAutoFit/>
          </a:bodyPr>
          <a:lstStyle/>
          <a:p>
            <a:pPr algn="dist"/>
            <a:r>
              <a:rPr lang="en-US" altLang="zh-CN" sz="1200">
                <a:solidFill>
                  <a:schemeClr val="tx1">
                    <a:lumMod val="75000"/>
                    <a:lumOff val="25000"/>
                  </a:schemeClr>
                </a:solidFill>
                <a:latin typeface="Calibri" panose="020F0502020204030204" pitchFamily="34" charset="0"/>
                <a:ea typeface="Calibri" panose="020F0502020204030204" pitchFamily="34" charset="0"/>
              </a:rPr>
              <a:t>Analyze Buyers</a:t>
            </a:r>
            <a:endParaRPr lang="zh-CN" altLang="en-US" sz="1200">
              <a:solidFill>
                <a:schemeClr val="tx1">
                  <a:lumMod val="75000"/>
                  <a:lumOff val="25000"/>
                </a:schemeClr>
              </a:solidFill>
              <a:latin typeface="Calibri" panose="020F0502020204030204" pitchFamily="34" charset="0"/>
              <a:ea typeface="Calibri" panose="020F0502020204030204" pitchFamily="34" charset="0"/>
            </a:endParaRPr>
          </a:p>
        </p:txBody>
      </p:sp>
      <p:sp>
        <p:nvSpPr>
          <p:cNvPr id="3" name="文本框 32"/>
          <p:cNvSpPr txBox="1"/>
          <p:nvPr/>
        </p:nvSpPr>
        <p:spPr>
          <a:xfrm>
            <a:off x="704850" y="193040"/>
            <a:ext cx="4558030" cy="337185"/>
          </a:xfrm>
          <a:prstGeom prst="rect">
            <a:avLst/>
          </a:prstGeom>
          <a:noFill/>
        </p:spPr>
        <p:txBody>
          <a:bodyPr wrap="square" rtlCol="0">
            <a:spAutoFit/>
          </a:bodyPr>
          <a:lstStyle/>
          <a:p>
            <a:r>
              <a:rPr lang="en-US" altLang="zh-CN" sz="1600" b="1">
                <a:solidFill>
                  <a:srgbClr val="1D4D71"/>
                </a:solidFill>
                <a:latin typeface="Calibri" panose="020F0502020204030204" pitchFamily="34" charset="0"/>
                <a:ea typeface="Calibri" panose="020F0502020204030204" pitchFamily="34" charset="0"/>
                <a:sym typeface="+mn-ea"/>
              </a:rPr>
              <a:t>Analysis of Customer Buying Behavior</a:t>
            </a:r>
            <a:endParaRPr lang="en-US" altLang="zh-CN" sz="1600" b="1">
              <a:solidFill>
                <a:srgbClr val="1D4D71"/>
              </a:solidFill>
              <a:latin typeface="Calibri" panose="020F0502020204030204" pitchFamily="34" charset="0"/>
              <a:ea typeface="Calibri" panose="020F0502020204030204" pitchFamily="34" charset="0"/>
              <a:sym typeface="+mn-ea"/>
            </a:endParaRPr>
          </a:p>
        </p:txBody>
      </p:sp>
      <p:sp>
        <p:nvSpPr>
          <p:cNvPr id="69" name="矩形 1"/>
          <p:cNvSpPr>
            <a:spLocks noChangeArrowheads="1"/>
          </p:cNvSpPr>
          <p:nvPr/>
        </p:nvSpPr>
        <p:spPr bwMode="auto">
          <a:xfrm>
            <a:off x="8185150" y="2715895"/>
            <a:ext cx="3730625" cy="1216660"/>
          </a:xfrm>
          <a:prstGeom prst="rect">
            <a:avLst/>
          </a:prstGeom>
          <a:noFill/>
        </p:spPr>
        <p:txBody>
          <a:bodyPr wrap="square" lIns="109709" tIns="54855" rIns="109709" bIns="54855" rtlCol="0">
            <a:spAutoFit/>
          </a:bodyPr>
          <a:p>
            <a:pPr defTabSz="914400">
              <a:lnSpc>
                <a:spcPct val="150000"/>
              </a:lnSpc>
              <a:defRPr/>
            </a:pPr>
            <a:r>
              <a:rPr lang="en-US" sz="1600">
                <a:sym typeface="+mn-ea"/>
              </a:rPr>
              <a:t>Among all buyers, femal accounted for 53%, and male accounted for 46%. Female buyers are more than male.</a:t>
            </a:r>
            <a:endParaRPr lang="zh-CN" altLang="en-US" sz="1600">
              <a:solidFill>
                <a:schemeClr val="tx1">
                  <a:lumMod val="75000"/>
                  <a:lumOff val="25000"/>
                </a:schemeClr>
              </a:solidFill>
              <a:latin typeface="Calibri" panose="020F0502020204030204" pitchFamily="34" charset="0"/>
              <a:ea typeface="Calibri" panose="020F0502020204030204" pitchFamily="34" charset="0"/>
            </a:endParaRPr>
          </a:p>
        </p:txBody>
      </p:sp>
      <p:pic>
        <p:nvPicPr>
          <p:cNvPr id="5" name="Picture 4" descr="newplot (5)"/>
          <p:cNvPicPr>
            <a:picLocks noChangeAspect="1"/>
          </p:cNvPicPr>
          <p:nvPr/>
        </p:nvPicPr>
        <p:blipFill>
          <a:blip r:embed="rId1"/>
          <a:stretch>
            <a:fillRect/>
          </a:stretch>
        </p:blipFill>
        <p:spPr>
          <a:xfrm>
            <a:off x="704850" y="1186180"/>
            <a:ext cx="6926580" cy="49485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288280" y="3803015"/>
            <a:ext cx="6607175" cy="460375"/>
          </a:xfrm>
          <a:prstGeom prst="rect">
            <a:avLst/>
          </a:prstGeom>
          <a:noFill/>
        </p:spPr>
        <p:txBody>
          <a:bodyPr wrap="square" rtlCol="0">
            <a:spAutoFit/>
          </a:bodyPr>
          <a:lstStyle/>
          <a:p>
            <a:pPr algn="l">
              <a:lnSpc>
                <a:spcPct val="150000"/>
              </a:lnSpc>
            </a:pPr>
            <a:r>
              <a:rPr lang="en-US" altLang="zh-CN" sz="1600">
                <a:solidFill>
                  <a:schemeClr val="tx1">
                    <a:lumMod val="75000"/>
                    <a:lumOff val="25000"/>
                  </a:schemeClr>
                </a:solidFill>
                <a:latin typeface="Calibri" panose="020F0502020204030204" pitchFamily="34" charset="0"/>
                <a:ea typeface="Calibri" panose="020F0502020204030204" pitchFamily="34" charset="0"/>
              </a:rPr>
              <a:t>	</a:t>
            </a:r>
            <a:endParaRPr lang="zh-CN" altLang="en-US" sz="1600">
              <a:solidFill>
                <a:schemeClr val="tx1">
                  <a:lumMod val="75000"/>
                  <a:lumOff val="25000"/>
                </a:schemeClr>
              </a:solidFill>
              <a:latin typeface="Calibri" panose="020F0502020204030204" pitchFamily="34" charset="0"/>
              <a:ea typeface="Calibri" panose="020F0502020204030204" pitchFamily="34" charset="0"/>
            </a:endParaRPr>
          </a:p>
        </p:txBody>
      </p:sp>
      <p:sp>
        <p:nvSpPr>
          <p:cNvPr id="3" name="文本框 2"/>
          <p:cNvSpPr txBox="1"/>
          <p:nvPr/>
        </p:nvSpPr>
        <p:spPr>
          <a:xfrm>
            <a:off x="6096000" y="2896676"/>
            <a:ext cx="5456212" cy="583565"/>
          </a:xfrm>
          <a:prstGeom prst="rect">
            <a:avLst/>
          </a:prstGeom>
          <a:noFill/>
        </p:spPr>
        <p:txBody>
          <a:bodyPr wrap="square" rtlCol="0">
            <a:spAutoFit/>
          </a:bodyPr>
          <a:lstStyle/>
          <a:p>
            <a:pPr algn="dist"/>
            <a:r>
              <a:rPr lang="en-US" altLang="zh-CN" sz="3200" b="1">
                <a:solidFill>
                  <a:srgbClr val="1D4D71"/>
                </a:solidFill>
                <a:latin typeface="Calibri" panose="020F0502020204030204" pitchFamily="34" charset="0"/>
                <a:ea typeface="Calibri" panose="020F0502020204030204" pitchFamily="34" charset="0"/>
              </a:rPr>
              <a:t>Central Limit Theorem</a:t>
            </a:r>
            <a:endParaRPr lang="en-US" altLang="zh-CN" sz="3200" b="1">
              <a:solidFill>
                <a:srgbClr val="1D4D71"/>
              </a:solidFill>
              <a:latin typeface="Calibri" panose="020F0502020204030204" pitchFamily="34" charset="0"/>
              <a:ea typeface="Calibri" panose="020F0502020204030204" pitchFamily="34" charset="0"/>
            </a:endParaRPr>
          </a:p>
        </p:txBody>
      </p:sp>
      <p:sp>
        <p:nvSpPr>
          <p:cNvPr id="5" name="矩形: 圆角 4"/>
          <p:cNvSpPr/>
          <p:nvPr/>
        </p:nvSpPr>
        <p:spPr>
          <a:xfrm>
            <a:off x="8485542" y="1897802"/>
            <a:ext cx="677127" cy="677127"/>
          </a:xfrm>
          <a:prstGeom prst="roundRect">
            <a:avLst>
              <a:gd name="adj" fmla="val 5664"/>
            </a:avLst>
          </a:prstGeom>
          <a:solidFill>
            <a:srgbClr val="1D4D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a:latin typeface="Calibri" panose="020F0502020204030204" pitchFamily="34" charset="0"/>
                <a:ea typeface="Calibri" panose="020F0502020204030204" pitchFamily="34" charset="0"/>
              </a:rPr>
              <a:t>4</a:t>
            </a:r>
            <a:endParaRPr lang="en-US" altLang="zh-CN" sz="4400" b="1">
              <a:latin typeface="Calibri" panose="020F0502020204030204" pitchFamily="34" charset="0"/>
              <a:ea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1"/>
          <p:cNvSpPr>
            <a:spLocks noChangeArrowheads="1"/>
          </p:cNvSpPr>
          <p:nvPr/>
        </p:nvSpPr>
        <p:spPr bwMode="auto">
          <a:xfrm>
            <a:off x="337820" y="1153160"/>
            <a:ext cx="11516995" cy="2694305"/>
          </a:xfrm>
          <a:prstGeom prst="rect">
            <a:avLst/>
          </a:prstGeom>
          <a:noFill/>
        </p:spPr>
        <p:txBody>
          <a:bodyPr wrap="square" lIns="109709" tIns="54855" rIns="109709" bIns="54855" rtlCol="0">
            <a:spAutoFit/>
          </a:bodyPr>
          <a:lstStyle/>
          <a:p>
            <a:pPr defTabSz="914400">
              <a:lnSpc>
                <a:spcPct val="150000"/>
              </a:lnSpc>
              <a:defRPr/>
            </a:pPr>
            <a:r>
              <a:rPr sz="1600">
                <a:solidFill>
                  <a:schemeClr val="tx1">
                    <a:lumMod val="75000"/>
                    <a:lumOff val="25000"/>
                  </a:schemeClr>
                </a:solidFill>
                <a:latin typeface="Calibri" panose="020F0502020204030204" pitchFamily="34" charset="0"/>
                <a:ea typeface="Calibri" panose="020F0502020204030204" pitchFamily="34" charset="0"/>
              </a:rPr>
              <a:t>“The Central Limit Theorem states that the distribution of the sample means for a given sample size of the population has the shape of the normal distribution. The theorem is shown with various distributions of the input data in the following sections.” Along with the sample size gets larger, the means of the samples become a normal distribution. Use the central limit theorem to show the age variable of the data set. As shown in the bar plot and histogram above, the age distributions of all groups are skewed to the right. I will use this as an example to illustrate the application of the central limit theorem. The histogram below shows the sample means of 1000 random samples with sample sizes of 10, 20, 30, and 40, which follow a normal distribution.</a:t>
            </a:r>
            <a:endParaRPr sz="1600">
              <a:solidFill>
                <a:schemeClr val="tx1">
                  <a:lumMod val="75000"/>
                  <a:lumOff val="25000"/>
                </a:schemeClr>
              </a:solidFill>
              <a:latin typeface="Calibri" panose="020F0502020204030204" pitchFamily="34" charset="0"/>
              <a:ea typeface="Calibri" panose="020F0502020204030204" pitchFamily="34" charset="0"/>
            </a:endParaRPr>
          </a:p>
        </p:txBody>
      </p:sp>
      <p:sp>
        <p:nvSpPr>
          <p:cNvPr id="34" name="文本框 33"/>
          <p:cNvSpPr txBox="1"/>
          <p:nvPr/>
        </p:nvSpPr>
        <p:spPr>
          <a:xfrm>
            <a:off x="704851" y="559290"/>
            <a:ext cx="2321153" cy="275590"/>
          </a:xfrm>
          <a:prstGeom prst="rect">
            <a:avLst/>
          </a:prstGeom>
          <a:noFill/>
        </p:spPr>
        <p:txBody>
          <a:bodyPr wrap="square" rtlCol="0">
            <a:spAutoFit/>
          </a:bodyPr>
          <a:lstStyle/>
          <a:p>
            <a:pPr algn="dist"/>
            <a:r>
              <a:rPr lang="zh-CN" altLang="en-US" sz="1200">
                <a:solidFill>
                  <a:schemeClr val="tx1">
                    <a:lumMod val="75000"/>
                    <a:lumOff val="25000"/>
                  </a:schemeClr>
                </a:solidFill>
                <a:latin typeface="Calibri" panose="020F0502020204030204" pitchFamily="34" charset="0"/>
                <a:ea typeface="Calibri" panose="020F0502020204030204" pitchFamily="34" charset="0"/>
              </a:rPr>
              <a:t>Central Limit Theorem</a:t>
            </a:r>
            <a:endParaRPr lang="zh-CN" altLang="en-US" sz="1200">
              <a:solidFill>
                <a:schemeClr val="tx1">
                  <a:lumMod val="75000"/>
                  <a:lumOff val="25000"/>
                </a:schemeClr>
              </a:solidFill>
              <a:latin typeface="Calibri" panose="020F0502020204030204" pitchFamily="34" charset="0"/>
              <a:ea typeface="Calibri" panose="020F0502020204030204" pitchFamily="34" charset="0"/>
            </a:endParaRPr>
          </a:p>
        </p:txBody>
      </p:sp>
      <p:pic>
        <p:nvPicPr>
          <p:cNvPr id="2" name="Picture 1" descr="Screen Shot 2021-06-19 at 23.13.16"/>
          <p:cNvPicPr>
            <a:picLocks noChangeAspect="1"/>
          </p:cNvPicPr>
          <p:nvPr/>
        </p:nvPicPr>
        <p:blipFill>
          <a:blip r:embed="rId1"/>
          <a:stretch>
            <a:fillRect/>
          </a:stretch>
        </p:blipFill>
        <p:spPr>
          <a:xfrm>
            <a:off x="1067435" y="3994785"/>
            <a:ext cx="10058400" cy="1953260"/>
          </a:xfrm>
          <a:prstGeom prst="rect">
            <a:avLst/>
          </a:prstGeom>
        </p:spPr>
      </p:pic>
      <p:sp>
        <p:nvSpPr>
          <p:cNvPr id="3" name="文本框 32"/>
          <p:cNvSpPr txBox="1"/>
          <p:nvPr/>
        </p:nvSpPr>
        <p:spPr>
          <a:xfrm>
            <a:off x="704850" y="193040"/>
            <a:ext cx="4558030" cy="337185"/>
          </a:xfrm>
          <a:prstGeom prst="rect">
            <a:avLst/>
          </a:prstGeom>
          <a:noFill/>
        </p:spPr>
        <p:txBody>
          <a:bodyPr wrap="square" rtlCol="0">
            <a:spAutoFit/>
          </a:bodyPr>
          <a:lstStyle/>
          <a:p>
            <a:r>
              <a:rPr lang="en-US" altLang="zh-CN" sz="1600" b="1">
                <a:solidFill>
                  <a:srgbClr val="1D4D71"/>
                </a:solidFill>
                <a:latin typeface="Calibri" panose="020F0502020204030204" pitchFamily="34" charset="0"/>
                <a:ea typeface="Calibri" panose="020F0502020204030204" pitchFamily="34" charset="0"/>
                <a:sym typeface="+mn-ea"/>
              </a:rPr>
              <a:t>Analysis of Customer Buying Behavior</a:t>
            </a:r>
            <a:endParaRPr lang="en-US" altLang="zh-CN" sz="1600" b="1">
              <a:solidFill>
                <a:srgbClr val="1D4D71"/>
              </a:solidFill>
              <a:latin typeface="Calibri" panose="020F0502020204030204" pitchFamily="34" charset="0"/>
              <a:ea typeface="Calibri" panose="020F050202020403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p:cNvSpPr txBox="1"/>
          <p:nvPr/>
        </p:nvSpPr>
        <p:spPr>
          <a:xfrm>
            <a:off x="704851" y="559290"/>
            <a:ext cx="2321153" cy="275590"/>
          </a:xfrm>
          <a:prstGeom prst="rect">
            <a:avLst/>
          </a:prstGeom>
          <a:noFill/>
        </p:spPr>
        <p:txBody>
          <a:bodyPr wrap="square" rtlCol="0">
            <a:spAutoFit/>
          </a:bodyPr>
          <a:lstStyle/>
          <a:p>
            <a:pPr algn="dist"/>
            <a:r>
              <a:rPr lang="zh-CN" altLang="en-US" sz="1200">
                <a:solidFill>
                  <a:schemeClr val="tx1">
                    <a:lumMod val="75000"/>
                    <a:lumOff val="25000"/>
                  </a:schemeClr>
                </a:solidFill>
                <a:latin typeface="Calibri" panose="020F0502020204030204" pitchFamily="34" charset="0"/>
                <a:ea typeface="Calibri" panose="020F0502020204030204" pitchFamily="34" charset="0"/>
              </a:rPr>
              <a:t>Central Limit Theorem</a:t>
            </a:r>
            <a:endParaRPr lang="zh-CN" altLang="en-US" sz="1200">
              <a:solidFill>
                <a:schemeClr val="tx1">
                  <a:lumMod val="75000"/>
                  <a:lumOff val="25000"/>
                </a:schemeClr>
              </a:solidFill>
              <a:latin typeface="Calibri" panose="020F0502020204030204" pitchFamily="34" charset="0"/>
              <a:ea typeface="Calibri" panose="020F0502020204030204" pitchFamily="34" charset="0"/>
            </a:endParaRPr>
          </a:p>
        </p:txBody>
      </p:sp>
      <p:pic>
        <p:nvPicPr>
          <p:cNvPr id="3" name="Picture 2" descr="a6"/>
          <p:cNvPicPr>
            <a:picLocks noChangeAspect="1"/>
          </p:cNvPicPr>
          <p:nvPr/>
        </p:nvPicPr>
        <p:blipFill>
          <a:blip r:embed="rId1"/>
          <a:stretch>
            <a:fillRect/>
          </a:stretch>
        </p:blipFill>
        <p:spPr>
          <a:xfrm>
            <a:off x="1829435" y="1064895"/>
            <a:ext cx="8533130" cy="5634355"/>
          </a:xfrm>
          <a:prstGeom prst="rect">
            <a:avLst/>
          </a:prstGeom>
        </p:spPr>
      </p:pic>
      <p:sp>
        <p:nvSpPr>
          <p:cNvPr id="2" name="文本框 32"/>
          <p:cNvSpPr txBox="1"/>
          <p:nvPr/>
        </p:nvSpPr>
        <p:spPr>
          <a:xfrm>
            <a:off x="704850" y="193040"/>
            <a:ext cx="4558030" cy="337185"/>
          </a:xfrm>
          <a:prstGeom prst="rect">
            <a:avLst/>
          </a:prstGeom>
          <a:noFill/>
        </p:spPr>
        <p:txBody>
          <a:bodyPr wrap="square" rtlCol="0">
            <a:spAutoFit/>
          </a:bodyPr>
          <a:lstStyle/>
          <a:p>
            <a:r>
              <a:rPr lang="en-US" altLang="zh-CN" sz="1600" b="1">
                <a:solidFill>
                  <a:srgbClr val="1D4D71"/>
                </a:solidFill>
                <a:latin typeface="Calibri" panose="020F0502020204030204" pitchFamily="34" charset="0"/>
                <a:ea typeface="Calibri" panose="020F0502020204030204" pitchFamily="34" charset="0"/>
                <a:sym typeface="+mn-ea"/>
              </a:rPr>
              <a:t>Analysis of Customer Buying Behavior</a:t>
            </a:r>
            <a:endParaRPr lang="en-US" altLang="zh-CN" sz="1600" b="1">
              <a:solidFill>
                <a:srgbClr val="1D4D71"/>
              </a:solidFill>
              <a:latin typeface="Calibri" panose="020F0502020204030204" pitchFamily="34" charset="0"/>
              <a:ea typeface="Calibri" panose="020F050202020403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268595" y="3803015"/>
            <a:ext cx="6607175" cy="460375"/>
          </a:xfrm>
          <a:prstGeom prst="rect">
            <a:avLst/>
          </a:prstGeom>
          <a:noFill/>
        </p:spPr>
        <p:txBody>
          <a:bodyPr wrap="square" rtlCol="0">
            <a:spAutoFit/>
          </a:bodyPr>
          <a:lstStyle/>
          <a:p>
            <a:pPr algn="l">
              <a:lnSpc>
                <a:spcPct val="150000"/>
              </a:lnSpc>
            </a:pPr>
            <a:r>
              <a:rPr lang="en-US" altLang="zh-CN" sz="1600">
                <a:solidFill>
                  <a:schemeClr val="tx1">
                    <a:lumMod val="75000"/>
                    <a:lumOff val="25000"/>
                  </a:schemeClr>
                </a:solidFill>
                <a:latin typeface="Calibri" panose="020F0502020204030204" pitchFamily="34" charset="0"/>
                <a:ea typeface="Calibri" panose="020F0502020204030204" pitchFamily="34" charset="0"/>
              </a:rPr>
              <a:t> 	</a:t>
            </a:r>
            <a:endParaRPr lang="zh-CN" altLang="en-US" sz="1600">
              <a:solidFill>
                <a:schemeClr val="tx1">
                  <a:lumMod val="75000"/>
                  <a:lumOff val="25000"/>
                </a:schemeClr>
              </a:solidFill>
              <a:latin typeface="Calibri" panose="020F0502020204030204" pitchFamily="34" charset="0"/>
              <a:ea typeface="Calibri" panose="020F0502020204030204" pitchFamily="34" charset="0"/>
            </a:endParaRPr>
          </a:p>
        </p:txBody>
      </p:sp>
      <p:sp>
        <p:nvSpPr>
          <p:cNvPr id="3" name="文本框 2"/>
          <p:cNvSpPr txBox="1"/>
          <p:nvPr/>
        </p:nvSpPr>
        <p:spPr>
          <a:xfrm>
            <a:off x="7036435" y="2896870"/>
            <a:ext cx="3575050" cy="583565"/>
          </a:xfrm>
          <a:prstGeom prst="rect">
            <a:avLst/>
          </a:prstGeom>
          <a:noFill/>
        </p:spPr>
        <p:txBody>
          <a:bodyPr wrap="square" rtlCol="0">
            <a:spAutoFit/>
          </a:bodyPr>
          <a:lstStyle/>
          <a:p>
            <a:pPr algn="dist"/>
            <a:r>
              <a:rPr lang="en-US" altLang="zh-CN" sz="3200" b="1">
                <a:solidFill>
                  <a:srgbClr val="1D4D71"/>
                </a:solidFill>
                <a:latin typeface="Calibri" panose="020F0502020204030204" pitchFamily="34" charset="0"/>
                <a:ea typeface="Calibri" panose="020F0502020204030204" pitchFamily="34" charset="0"/>
              </a:rPr>
              <a:t>Sampling    </a:t>
            </a:r>
            <a:endParaRPr lang="en-US" altLang="zh-CN" sz="3200" b="1">
              <a:solidFill>
                <a:srgbClr val="1D4D71"/>
              </a:solidFill>
              <a:latin typeface="Calibri" panose="020F0502020204030204" pitchFamily="34" charset="0"/>
              <a:ea typeface="Calibri" panose="020F0502020204030204" pitchFamily="34" charset="0"/>
            </a:endParaRPr>
          </a:p>
        </p:txBody>
      </p:sp>
      <p:sp>
        <p:nvSpPr>
          <p:cNvPr id="5" name="矩形: 圆角 4"/>
          <p:cNvSpPr/>
          <p:nvPr/>
        </p:nvSpPr>
        <p:spPr>
          <a:xfrm>
            <a:off x="8485542" y="1897802"/>
            <a:ext cx="677127" cy="677127"/>
          </a:xfrm>
          <a:prstGeom prst="roundRect">
            <a:avLst>
              <a:gd name="adj" fmla="val 5664"/>
            </a:avLst>
          </a:prstGeom>
          <a:solidFill>
            <a:srgbClr val="1D4D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a:latin typeface="Calibri" panose="020F0502020204030204" pitchFamily="34" charset="0"/>
                <a:ea typeface="Calibri" panose="020F0502020204030204" pitchFamily="34" charset="0"/>
              </a:rPr>
              <a:t>5</a:t>
            </a:r>
            <a:endParaRPr lang="en-US" altLang="zh-CN" sz="4400" b="1">
              <a:latin typeface="Calibri" panose="020F0502020204030204" pitchFamily="34" charset="0"/>
              <a:ea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圆角 31"/>
          <p:cNvSpPr/>
          <p:nvPr/>
        </p:nvSpPr>
        <p:spPr>
          <a:xfrm>
            <a:off x="5998109" y="1008528"/>
            <a:ext cx="551905" cy="551905"/>
          </a:xfrm>
          <a:prstGeom prst="roundRect">
            <a:avLst>
              <a:gd name="adj" fmla="val 14667"/>
            </a:avLst>
          </a:prstGeom>
          <a:solidFill>
            <a:srgbClr val="1D4D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a:latin typeface="Calibri" panose="020F0502020204030204" pitchFamily="34" charset="0"/>
                <a:ea typeface="Calibri" panose="020F0502020204030204" pitchFamily="34" charset="0"/>
              </a:rPr>
              <a:t>1</a:t>
            </a:r>
            <a:endParaRPr lang="zh-CN" altLang="en-US" sz="3200" b="1">
              <a:latin typeface="Calibri" panose="020F0502020204030204" pitchFamily="34" charset="0"/>
              <a:ea typeface="Calibri" panose="020F0502020204030204" pitchFamily="34" charset="0"/>
            </a:endParaRPr>
          </a:p>
        </p:txBody>
      </p:sp>
      <p:sp>
        <p:nvSpPr>
          <p:cNvPr id="33" name="矩形: 圆角 32"/>
          <p:cNvSpPr/>
          <p:nvPr/>
        </p:nvSpPr>
        <p:spPr>
          <a:xfrm>
            <a:off x="6770820" y="1008528"/>
            <a:ext cx="3965851" cy="551905"/>
          </a:xfrm>
          <a:prstGeom prst="roundRect">
            <a:avLst>
              <a:gd name="adj" fmla="val 6181"/>
            </a:avLst>
          </a:prstGeom>
          <a:noFill/>
          <a:ln>
            <a:solidFill>
              <a:srgbClr val="1D4D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a:solidFill>
                  <a:schemeClr val="bg2">
                    <a:lumMod val="25000"/>
                  </a:schemeClr>
                </a:solidFill>
                <a:latin typeface="Calibri" panose="020F0502020204030204" pitchFamily="34" charset="0"/>
                <a:ea typeface="Calibri" panose="020F0502020204030204" pitchFamily="34" charset="0"/>
              </a:rPr>
              <a:t>Data Set Overview</a:t>
            </a:r>
            <a:endParaRPr lang="zh-CN" altLang="en-US" sz="3200" b="1">
              <a:solidFill>
                <a:schemeClr val="bg2">
                  <a:lumMod val="25000"/>
                </a:schemeClr>
              </a:solidFill>
              <a:latin typeface="Calibri" panose="020F0502020204030204" pitchFamily="34" charset="0"/>
              <a:ea typeface="Calibri" panose="020F0502020204030204" pitchFamily="34" charset="0"/>
            </a:endParaRPr>
          </a:p>
        </p:txBody>
      </p:sp>
      <p:sp>
        <p:nvSpPr>
          <p:cNvPr id="34" name="矩形: 圆角 33"/>
          <p:cNvSpPr/>
          <p:nvPr/>
        </p:nvSpPr>
        <p:spPr>
          <a:xfrm>
            <a:off x="6010617" y="1716828"/>
            <a:ext cx="551905" cy="551905"/>
          </a:xfrm>
          <a:prstGeom prst="roundRect">
            <a:avLst>
              <a:gd name="adj" fmla="val 14667"/>
            </a:avLst>
          </a:prstGeom>
          <a:solidFill>
            <a:srgbClr val="1D4D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a:latin typeface="Calibri" panose="020F0502020204030204" pitchFamily="34" charset="0"/>
                <a:ea typeface="Calibri" panose="020F0502020204030204" pitchFamily="34" charset="0"/>
              </a:rPr>
              <a:t>2</a:t>
            </a:r>
            <a:endParaRPr lang="zh-CN" altLang="en-US" sz="3200" b="1">
              <a:latin typeface="Calibri" panose="020F0502020204030204" pitchFamily="34" charset="0"/>
              <a:ea typeface="Calibri" panose="020F0502020204030204" pitchFamily="34" charset="0"/>
            </a:endParaRPr>
          </a:p>
        </p:txBody>
      </p:sp>
      <p:sp>
        <p:nvSpPr>
          <p:cNvPr id="35" name="矩形: 圆角 34"/>
          <p:cNvSpPr/>
          <p:nvPr/>
        </p:nvSpPr>
        <p:spPr>
          <a:xfrm>
            <a:off x="6783328" y="1716828"/>
            <a:ext cx="3965851" cy="551905"/>
          </a:xfrm>
          <a:prstGeom prst="roundRect">
            <a:avLst>
              <a:gd name="adj" fmla="val 6181"/>
            </a:avLst>
          </a:prstGeom>
          <a:noFill/>
          <a:ln>
            <a:solidFill>
              <a:srgbClr val="1D4D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a:solidFill>
                  <a:schemeClr val="bg2">
                    <a:lumMod val="25000"/>
                  </a:schemeClr>
                </a:solidFill>
                <a:latin typeface="Calibri" panose="020F0502020204030204" pitchFamily="34" charset="0"/>
                <a:ea typeface="Calibri" panose="020F0502020204030204" pitchFamily="34" charset="0"/>
              </a:rPr>
              <a:t>Goal of Analysis</a:t>
            </a:r>
            <a:endParaRPr lang="zh-CN" altLang="en-US" sz="3200" b="1">
              <a:solidFill>
                <a:schemeClr val="bg2">
                  <a:lumMod val="25000"/>
                </a:schemeClr>
              </a:solidFill>
              <a:latin typeface="Calibri" panose="020F0502020204030204" pitchFamily="34" charset="0"/>
              <a:ea typeface="Calibri" panose="020F0502020204030204" pitchFamily="34" charset="0"/>
            </a:endParaRPr>
          </a:p>
        </p:txBody>
      </p:sp>
      <p:sp>
        <p:nvSpPr>
          <p:cNvPr id="36" name="矩形: 圆角 35"/>
          <p:cNvSpPr/>
          <p:nvPr/>
        </p:nvSpPr>
        <p:spPr>
          <a:xfrm>
            <a:off x="6004267" y="2445173"/>
            <a:ext cx="551905" cy="551905"/>
          </a:xfrm>
          <a:prstGeom prst="roundRect">
            <a:avLst>
              <a:gd name="adj" fmla="val 14667"/>
            </a:avLst>
          </a:prstGeom>
          <a:solidFill>
            <a:srgbClr val="1D4D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a:latin typeface="Calibri" panose="020F0502020204030204" pitchFamily="34" charset="0"/>
                <a:ea typeface="Calibri" panose="020F0502020204030204" pitchFamily="34" charset="0"/>
              </a:rPr>
              <a:t>3</a:t>
            </a:r>
            <a:endParaRPr lang="zh-CN" altLang="en-US" sz="3200" b="1">
              <a:latin typeface="Calibri" panose="020F0502020204030204" pitchFamily="34" charset="0"/>
              <a:ea typeface="Calibri" panose="020F0502020204030204" pitchFamily="34" charset="0"/>
            </a:endParaRPr>
          </a:p>
        </p:txBody>
      </p:sp>
      <p:sp>
        <p:nvSpPr>
          <p:cNvPr id="37" name="矩形: 圆角 36"/>
          <p:cNvSpPr/>
          <p:nvPr/>
        </p:nvSpPr>
        <p:spPr>
          <a:xfrm>
            <a:off x="6776978" y="2445173"/>
            <a:ext cx="3965851" cy="551905"/>
          </a:xfrm>
          <a:prstGeom prst="roundRect">
            <a:avLst>
              <a:gd name="adj" fmla="val 6181"/>
            </a:avLst>
          </a:prstGeom>
          <a:noFill/>
          <a:ln>
            <a:solidFill>
              <a:srgbClr val="1D4D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a:solidFill>
                  <a:schemeClr val="bg2">
                    <a:lumMod val="25000"/>
                  </a:schemeClr>
                </a:solidFill>
                <a:latin typeface="Calibri" panose="020F0502020204030204" pitchFamily="34" charset="0"/>
                <a:ea typeface="Calibri" panose="020F0502020204030204" pitchFamily="34" charset="0"/>
              </a:rPr>
              <a:t>Data Preparation</a:t>
            </a:r>
            <a:endParaRPr lang="zh-CN" altLang="en-US" sz="3200" b="1">
              <a:solidFill>
                <a:schemeClr val="bg2">
                  <a:lumMod val="25000"/>
                </a:schemeClr>
              </a:solidFill>
              <a:latin typeface="Calibri" panose="020F0502020204030204" pitchFamily="34" charset="0"/>
              <a:ea typeface="Calibri" panose="020F0502020204030204" pitchFamily="34" charset="0"/>
            </a:endParaRPr>
          </a:p>
        </p:txBody>
      </p:sp>
      <p:sp>
        <p:nvSpPr>
          <p:cNvPr id="38" name="矩形: 圆角 37"/>
          <p:cNvSpPr/>
          <p:nvPr/>
        </p:nvSpPr>
        <p:spPr>
          <a:xfrm>
            <a:off x="5998552" y="3182408"/>
            <a:ext cx="551905" cy="551905"/>
          </a:xfrm>
          <a:prstGeom prst="roundRect">
            <a:avLst>
              <a:gd name="adj" fmla="val 14667"/>
            </a:avLst>
          </a:prstGeom>
          <a:solidFill>
            <a:srgbClr val="1D4D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a:latin typeface="Calibri" panose="020F0502020204030204" pitchFamily="34" charset="0"/>
                <a:ea typeface="Calibri" panose="020F0502020204030204" pitchFamily="34" charset="0"/>
              </a:rPr>
              <a:t>4</a:t>
            </a:r>
            <a:endParaRPr lang="zh-CN" altLang="en-US" sz="3200" b="1">
              <a:latin typeface="Calibri" panose="020F0502020204030204" pitchFamily="34" charset="0"/>
              <a:ea typeface="Calibri" panose="020F0502020204030204" pitchFamily="34" charset="0"/>
            </a:endParaRPr>
          </a:p>
        </p:txBody>
      </p:sp>
      <p:sp>
        <p:nvSpPr>
          <p:cNvPr id="39" name="矩形: 圆角 38"/>
          <p:cNvSpPr/>
          <p:nvPr/>
        </p:nvSpPr>
        <p:spPr>
          <a:xfrm>
            <a:off x="6771263" y="3183043"/>
            <a:ext cx="3965851" cy="551905"/>
          </a:xfrm>
          <a:prstGeom prst="roundRect">
            <a:avLst>
              <a:gd name="adj" fmla="val 6181"/>
            </a:avLst>
          </a:prstGeom>
          <a:noFill/>
          <a:ln>
            <a:solidFill>
              <a:srgbClr val="1D4D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b="1">
                <a:solidFill>
                  <a:schemeClr val="bg2">
                    <a:lumMod val="25000"/>
                  </a:schemeClr>
                </a:solidFill>
                <a:latin typeface="Calibri" panose="020F0502020204030204" pitchFamily="34" charset="0"/>
                <a:ea typeface="Calibri" panose="020F0502020204030204" pitchFamily="34" charset="0"/>
              </a:rPr>
              <a:t>Analyze Buyers</a:t>
            </a:r>
            <a:endParaRPr lang="en-US" altLang="zh-CN" sz="3200" b="1">
              <a:solidFill>
                <a:schemeClr val="bg2">
                  <a:lumMod val="25000"/>
                </a:schemeClr>
              </a:solidFill>
              <a:latin typeface="Calibri" panose="020F0502020204030204" pitchFamily="34" charset="0"/>
              <a:ea typeface="Calibri" panose="020F0502020204030204" pitchFamily="34" charset="0"/>
            </a:endParaRPr>
          </a:p>
        </p:txBody>
      </p:sp>
      <p:grpSp>
        <p:nvGrpSpPr>
          <p:cNvPr id="40" name="组合 39"/>
          <p:cNvGrpSpPr/>
          <p:nvPr/>
        </p:nvGrpSpPr>
        <p:grpSpPr>
          <a:xfrm>
            <a:off x="5759449" y="182245"/>
            <a:ext cx="5161915" cy="574040"/>
            <a:chOff x="2849880" y="4814416"/>
            <a:chExt cx="3507105" cy="574040"/>
          </a:xfrm>
        </p:grpSpPr>
        <p:sp>
          <p:nvSpPr>
            <p:cNvPr id="41" name="矩形: 圆角 40"/>
            <p:cNvSpPr/>
            <p:nvPr/>
          </p:nvSpPr>
          <p:spPr>
            <a:xfrm>
              <a:off x="3109752" y="4814416"/>
              <a:ext cx="1692202" cy="551905"/>
            </a:xfrm>
            <a:prstGeom prst="roundRect">
              <a:avLst>
                <a:gd name="adj" fmla="val 618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endParaRPr lang="zh-CN" altLang="en-US" sz="5400" b="1">
                <a:solidFill>
                  <a:srgbClr val="1D4D71"/>
                </a:solidFill>
                <a:latin typeface="Calibri" panose="020F0502020204030204" pitchFamily="34" charset="0"/>
                <a:ea typeface="Calibri" panose="020F0502020204030204" pitchFamily="34" charset="0"/>
              </a:endParaRPr>
            </a:p>
          </p:txBody>
        </p:sp>
        <p:sp>
          <p:nvSpPr>
            <p:cNvPr id="42" name="矩形: 圆角 41"/>
            <p:cNvSpPr/>
            <p:nvPr/>
          </p:nvSpPr>
          <p:spPr>
            <a:xfrm>
              <a:off x="2849880" y="4814416"/>
              <a:ext cx="3507105" cy="574040"/>
            </a:xfrm>
            <a:prstGeom prst="roundRect">
              <a:avLst>
                <a:gd name="adj" fmla="val 618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a:solidFill>
                    <a:srgbClr val="1D4D71"/>
                  </a:solidFill>
                  <a:latin typeface="Calibri" panose="020F0502020204030204" pitchFamily="34" charset="0"/>
                  <a:ea typeface="Calibri" panose="020F0502020204030204" pitchFamily="34" charset="0"/>
                </a:rPr>
                <a:t>CONTENTS</a:t>
              </a:r>
              <a:endParaRPr lang="en-US" altLang="zh-CN" sz="5400">
                <a:solidFill>
                  <a:srgbClr val="1D4D71"/>
                </a:solidFill>
                <a:latin typeface="Calibri" panose="020F0502020204030204" pitchFamily="34" charset="0"/>
                <a:ea typeface="Calibri" panose="020F0502020204030204" pitchFamily="34" charset="0"/>
              </a:endParaRPr>
            </a:p>
          </p:txBody>
        </p:sp>
      </p:grpSp>
      <p:sp>
        <p:nvSpPr>
          <p:cNvPr id="2" name="矩形: 圆角 37"/>
          <p:cNvSpPr/>
          <p:nvPr/>
        </p:nvSpPr>
        <p:spPr>
          <a:xfrm>
            <a:off x="5998552" y="3903133"/>
            <a:ext cx="551905" cy="551905"/>
          </a:xfrm>
          <a:prstGeom prst="roundRect">
            <a:avLst>
              <a:gd name="adj" fmla="val 14667"/>
            </a:avLst>
          </a:prstGeom>
          <a:solidFill>
            <a:srgbClr val="1D4D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200" b="1">
                <a:latin typeface="Calibri" panose="020F0502020204030204" pitchFamily="34" charset="0"/>
                <a:ea typeface="Calibri" panose="020F0502020204030204" pitchFamily="34" charset="0"/>
              </a:rPr>
              <a:t>5</a:t>
            </a:r>
            <a:endParaRPr lang="zh-CN" altLang="en-US" sz="3200" b="1">
              <a:latin typeface="Calibri" panose="020F0502020204030204" pitchFamily="34" charset="0"/>
              <a:ea typeface="Calibri" panose="020F0502020204030204" pitchFamily="34" charset="0"/>
            </a:endParaRPr>
          </a:p>
        </p:txBody>
      </p:sp>
      <p:sp>
        <p:nvSpPr>
          <p:cNvPr id="3" name="矩形: 圆角 38"/>
          <p:cNvSpPr/>
          <p:nvPr/>
        </p:nvSpPr>
        <p:spPr>
          <a:xfrm>
            <a:off x="6783070" y="3903345"/>
            <a:ext cx="4638040" cy="552450"/>
          </a:xfrm>
          <a:prstGeom prst="roundRect">
            <a:avLst>
              <a:gd name="adj" fmla="val 6181"/>
            </a:avLst>
          </a:prstGeom>
          <a:noFill/>
          <a:ln>
            <a:solidFill>
              <a:srgbClr val="1D4D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en-US" altLang="zh-CN" sz="3200" b="1">
                <a:solidFill>
                  <a:schemeClr val="bg2">
                    <a:lumMod val="25000"/>
                  </a:schemeClr>
                </a:solidFill>
                <a:latin typeface="Calibri" panose="020F0502020204030204" pitchFamily="34" charset="0"/>
                <a:ea typeface="Calibri" panose="020F0502020204030204" pitchFamily="34" charset="0"/>
              </a:rPr>
              <a:t>Central Limit Theorem</a:t>
            </a:r>
            <a:endParaRPr lang="en-US" altLang="zh-CN" sz="3200" b="1">
              <a:solidFill>
                <a:schemeClr val="bg2">
                  <a:lumMod val="25000"/>
                </a:schemeClr>
              </a:solidFill>
              <a:latin typeface="Calibri" panose="020F0502020204030204" pitchFamily="34" charset="0"/>
              <a:ea typeface="Calibri" panose="020F0502020204030204" pitchFamily="34" charset="0"/>
            </a:endParaRPr>
          </a:p>
        </p:txBody>
      </p:sp>
      <p:sp>
        <p:nvSpPr>
          <p:cNvPr id="55" name="矩形: 圆角 35"/>
          <p:cNvSpPr/>
          <p:nvPr/>
        </p:nvSpPr>
        <p:spPr>
          <a:xfrm>
            <a:off x="6010617" y="4607348"/>
            <a:ext cx="551905" cy="551905"/>
          </a:xfrm>
          <a:prstGeom prst="roundRect">
            <a:avLst>
              <a:gd name="adj" fmla="val 14667"/>
            </a:avLst>
          </a:prstGeom>
          <a:solidFill>
            <a:srgbClr val="1D4D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a:latin typeface="Calibri" panose="020F0502020204030204" pitchFamily="34" charset="0"/>
                <a:ea typeface="Calibri" panose="020F0502020204030204" pitchFamily="34" charset="0"/>
              </a:rPr>
              <a:t>6</a:t>
            </a:r>
            <a:endParaRPr lang="en-US" altLang="zh-CN" sz="3200" b="1">
              <a:latin typeface="Calibri" panose="020F0502020204030204" pitchFamily="34" charset="0"/>
              <a:ea typeface="Calibri" panose="020F0502020204030204" pitchFamily="34" charset="0"/>
            </a:endParaRPr>
          </a:p>
        </p:txBody>
      </p:sp>
      <p:sp>
        <p:nvSpPr>
          <p:cNvPr id="56" name="矩形: 圆角 36"/>
          <p:cNvSpPr/>
          <p:nvPr/>
        </p:nvSpPr>
        <p:spPr>
          <a:xfrm>
            <a:off x="6783328" y="4607348"/>
            <a:ext cx="3965851" cy="551905"/>
          </a:xfrm>
          <a:prstGeom prst="roundRect">
            <a:avLst>
              <a:gd name="adj" fmla="val 6181"/>
            </a:avLst>
          </a:prstGeom>
          <a:noFill/>
          <a:ln>
            <a:solidFill>
              <a:srgbClr val="1D4D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b="1">
                <a:solidFill>
                  <a:schemeClr val="bg2">
                    <a:lumMod val="25000"/>
                  </a:schemeClr>
                </a:solidFill>
                <a:latin typeface="Calibri" panose="020F0502020204030204" pitchFamily="34" charset="0"/>
                <a:ea typeface="Calibri" panose="020F0502020204030204" pitchFamily="34" charset="0"/>
              </a:rPr>
              <a:t>Sampling</a:t>
            </a:r>
            <a:endParaRPr lang="en-US" altLang="zh-CN" sz="3200" b="1">
              <a:solidFill>
                <a:schemeClr val="bg2">
                  <a:lumMod val="25000"/>
                </a:schemeClr>
              </a:solidFill>
              <a:latin typeface="Calibri" panose="020F0502020204030204" pitchFamily="34" charset="0"/>
              <a:ea typeface="Calibri" panose="020F0502020204030204" pitchFamily="34" charset="0"/>
            </a:endParaRPr>
          </a:p>
        </p:txBody>
      </p:sp>
      <p:sp>
        <p:nvSpPr>
          <p:cNvPr id="57" name="矩形: 圆角 37"/>
          <p:cNvSpPr/>
          <p:nvPr/>
        </p:nvSpPr>
        <p:spPr>
          <a:xfrm>
            <a:off x="6004902" y="5344583"/>
            <a:ext cx="551905" cy="551905"/>
          </a:xfrm>
          <a:prstGeom prst="roundRect">
            <a:avLst>
              <a:gd name="adj" fmla="val 14667"/>
            </a:avLst>
          </a:prstGeom>
          <a:solidFill>
            <a:srgbClr val="1D4D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a:latin typeface="Calibri" panose="020F0502020204030204" pitchFamily="34" charset="0"/>
                <a:ea typeface="Calibri" panose="020F0502020204030204" pitchFamily="34" charset="0"/>
              </a:rPr>
              <a:t>7</a:t>
            </a:r>
            <a:endParaRPr lang="en-US" altLang="zh-CN" sz="3200" b="1">
              <a:latin typeface="Calibri" panose="020F0502020204030204" pitchFamily="34" charset="0"/>
              <a:ea typeface="Calibri" panose="020F0502020204030204" pitchFamily="34" charset="0"/>
            </a:endParaRPr>
          </a:p>
        </p:txBody>
      </p:sp>
      <p:sp>
        <p:nvSpPr>
          <p:cNvPr id="58" name="矩形: 圆角 38"/>
          <p:cNvSpPr/>
          <p:nvPr/>
        </p:nvSpPr>
        <p:spPr>
          <a:xfrm>
            <a:off x="6777613" y="5345218"/>
            <a:ext cx="3965851" cy="551905"/>
          </a:xfrm>
          <a:prstGeom prst="roundRect">
            <a:avLst>
              <a:gd name="adj" fmla="val 6181"/>
            </a:avLst>
          </a:prstGeom>
          <a:noFill/>
          <a:ln>
            <a:solidFill>
              <a:srgbClr val="1D4D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b="1">
                <a:solidFill>
                  <a:schemeClr val="bg2">
                    <a:lumMod val="25000"/>
                  </a:schemeClr>
                </a:solidFill>
                <a:latin typeface="Calibri" panose="020F0502020204030204" pitchFamily="34" charset="0"/>
                <a:ea typeface="Calibri" panose="020F0502020204030204" pitchFamily="34" charset="0"/>
              </a:rPr>
              <a:t>Conclusion</a:t>
            </a:r>
            <a:endParaRPr lang="en-US" altLang="zh-CN" sz="3200" b="1">
              <a:solidFill>
                <a:schemeClr val="bg2">
                  <a:lumMod val="25000"/>
                </a:schemeClr>
              </a:solidFill>
              <a:latin typeface="Calibri" panose="020F0502020204030204" pitchFamily="34" charset="0"/>
              <a:ea typeface="Calibri" panose="020F0502020204030204" pitchFamily="34" charset="0"/>
            </a:endParaRPr>
          </a:p>
        </p:txBody>
      </p:sp>
      <p:sp>
        <p:nvSpPr>
          <p:cNvPr id="63" name="矩形: 圆角 37"/>
          <p:cNvSpPr/>
          <p:nvPr/>
        </p:nvSpPr>
        <p:spPr>
          <a:xfrm>
            <a:off x="6010617" y="6105948"/>
            <a:ext cx="551905" cy="551905"/>
          </a:xfrm>
          <a:prstGeom prst="roundRect">
            <a:avLst>
              <a:gd name="adj" fmla="val 14667"/>
            </a:avLst>
          </a:prstGeom>
          <a:solidFill>
            <a:srgbClr val="1D4D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200" b="1">
                <a:latin typeface="Calibri" panose="020F0502020204030204" pitchFamily="34" charset="0"/>
                <a:ea typeface="Calibri" panose="020F0502020204030204" pitchFamily="34" charset="0"/>
              </a:rPr>
              <a:t>8</a:t>
            </a:r>
            <a:endParaRPr lang="en-US" altLang="zh-CN" sz="3200" b="1">
              <a:latin typeface="Calibri" panose="020F0502020204030204" pitchFamily="34" charset="0"/>
              <a:ea typeface="Calibri" panose="020F0502020204030204" pitchFamily="34" charset="0"/>
            </a:endParaRPr>
          </a:p>
        </p:txBody>
      </p:sp>
      <p:sp>
        <p:nvSpPr>
          <p:cNvPr id="64" name="矩形: 圆角 38"/>
          <p:cNvSpPr/>
          <p:nvPr/>
        </p:nvSpPr>
        <p:spPr>
          <a:xfrm>
            <a:off x="6783328" y="6105948"/>
            <a:ext cx="3965851" cy="551905"/>
          </a:xfrm>
          <a:prstGeom prst="roundRect">
            <a:avLst>
              <a:gd name="adj" fmla="val 6181"/>
            </a:avLst>
          </a:prstGeom>
          <a:noFill/>
          <a:ln>
            <a:solidFill>
              <a:srgbClr val="1D4D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r>
              <a:rPr lang="en-US" altLang="zh-CN" sz="3200" b="1">
                <a:solidFill>
                  <a:schemeClr val="bg2">
                    <a:lumMod val="25000"/>
                  </a:schemeClr>
                </a:solidFill>
                <a:latin typeface="Calibri" panose="020F0502020204030204" pitchFamily="34" charset="0"/>
                <a:ea typeface="Calibri" panose="020F0502020204030204" pitchFamily="34" charset="0"/>
              </a:rPr>
              <a:t>Reference</a:t>
            </a:r>
            <a:endParaRPr lang="en-US" altLang="zh-CN" sz="3200" b="1">
              <a:solidFill>
                <a:schemeClr val="bg2">
                  <a:lumMod val="25000"/>
                </a:schemeClr>
              </a:solidFill>
              <a:latin typeface="Calibri" panose="020F0502020204030204" pitchFamily="34" charset="0"/>
              <a:ea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p:cNvSpPr txBox="1"/>
          <p:nvPr/>
        </p:nvSpPr>
        <p:spPr>
          <a:xfrm>
            <a:off x="704850" y="530225"/>
            <a:ext cx="1035050" cy="275590"/>
          </a:xfrm>
          <a:prstGeom prst="rect">
            <a:avLst/>
          </a:prstGeom>
          <a:noFill/>
        </p:spPr>
        <p:txBody>
          <a:bodyPr wrap="square" rtlCol="0">
            <a:spAutoFit/>
          </a:bodyPr>
          <a:lstStyle/>
          <a:p>
            <a:pPr algn="dist"/>
            <a:r>
              <a:rPr lang="en-US" altLang="zh-CN" sz="1200">
                <a:solidFill>
                  <a:schemeClr val="tx1">
                    <a:lumMod val="75000"/>
                    <a:lumOff val="25000"/>
                  </a:schemeClr>
                </a:solidFill>
                <a:latin typeface="Calibri" panose="020F0502020204030204" pitchFamily="34" charset="0"/>
                <a:ea typeface="Calibri" panose="020F0502020204030204" pitchFamily="34" charset="0"/>
              </a:rPr>
              <a:t>Sampling</a:t>
            </a:r>
            <a:endParaRPr lang="en-US" altLang="zh-CN" sz="1200">
              <a:solidFill>
                <a:schemeClr val="tx1">
                  <a:lumMod val="75000"/>
                  <a:lumOff val="25000"/>
                </a:schemeClr>
              </a:solidFill>
              <a:latin typeface="Calibri" panose="020F0502020204030204" pitchFamily="34" charset="0"/>
              <a:ea typeface="Calibri" panose="020F0502020204030204" pitchFamily="34" charset="0"/>
            </a:endParaRPr>
          </a:p>
        </p:txBody>
      </p:sp>
      <p:sp>
        <p:nvSpPr>
          <p:cNvPr id="3" name="文本框 32"/>
          <p:cNvSpPr txBox="1"/>
          <p:nvPr/>
        </p:nvSpPr>
        <p:spPr>
          <a:xfrm>
            <a:off x="704850" y="193040"/>
            <a:ext cx="4558030" cy="337185"/>
          </a:xfrm>
          <a:prstGeom prst="rect">
            <a:avLst/>
          </a:prstGeom>
          <a:noFill/>
        </p:spPr>
        <p:txBody>
          <a:bodyPr wrap="square" rtlCol="0">
            <a:spAutoFit/>
          </a:bodyPr>
          <a:lstStyle/>
          <a:p>
            <a:r>
              <a:rPr lang="en-US" altLang="zh-CN" sz="1600" b="1">
                <a:solidFill>
                  <a:srgbClr val="1D4D71"/>
                </a:solidFill>
                <a:latin typeface="Calibri" panose="020F0502020204030204" pitchFamily="34" charset="0"/>
                <a:ea typeface="Calibri" panose="020F0502020204030204" pitchFamily="34" charset="0"/>
                <a:sym typeface="+mn-ea"/>
              </a:rPr>
              <a:t>Analysis of Customer Buying Behavior</a:t>
            </a:r>
            <a:endParaRPr lang="en-US" altLang="zh-CN" sz="1600" b="1">
              <a:solidFill>
                <a:srgbClr val="1D4D71"/>
              </a:solidFill>
              <a:latin typeface="Calibri" panose="020F0502020204030204" pitchFamily="34" charset="0"/>
              <a:ea typeface="Calibri" panose="020F0502020204030204" pitchFamily="34" charset="0"/>
              <a:sym typeface="+mn-ea"/>
            </a:endParaRPr>
          </a:p>
        </p:txBody>
      </p:sp>
      <p:sp>
        <p:nvSpPr>
          <p:cNvPr id="69" name="矩形 1"/>
          <p:cNvSpPr>
            <a:spLocks noChangeArrowheads="1"/>
          </p:cNvSpPr>
          <p:nvPr/>
        </p:nvSpPr>
        <p:spPr bwMode="auto">
          <a:xfrm>
            <a:off x="446405" y="2266950"/>
            <a:ext cx="11299190" cy="2324735"/>
          </a:xfrm>
          <a:prstGeom prst="rect">
            <a:avLst/>
          </a:prstGeom>
          <a:noFill/>
        </p:spPr>
        <p:txBody>
          <a:bodyPr wrap="square" lIns="109709" tIns="54855" rIns="109709" bIns="54855" rtlCol="0">
            <a:spAutoFit/>
          </a:bodyPr>
          <a:p>
            <a:pPr defTabSz="914400">
              <a:lnSpc>
                <a:spcPct val="150000"/>
              </a:lnSpc>
              <a:defRPr/>
            </a:pPr>
            <a:r>
              <a:rPr lang="en-US" sz="1600">
                <a:sym typeface="+mn-ea"/>
              </a:rPr>
              <a:t>"A sample is a portion of the population that is selected for doing the data analysis. The results from this sample are then used to estimate the characteristics of the population." Sampling will greatly help us save working time, reduce workload, and reduce the difficulty of analysis. There are many different type of sampling.I randomly select 20 samples from customers who have purchased by age, and do analysis with perform simple random sample, Sample Random Sampling Without replacement, and Systematic sampling. Based on the size of each age, I only strata one sample from the each layer to do stratified sampling analysis.</a:t>
            </a:r>
            <a:endParaRPr lang="en-US" sz="160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p:cNvSpPr txBox="1"/>
          <p:nvPr/>
        </p:nvSpPr>
        <p:spPr>
          <a:xfrm>
            <a:off x="704850" y="530225"/>
            <a:ext cx="1035050" cy="275590"/>
          </a:xfrm>
          <a:prstGeom prst="rect">
            <a:avLst/>
          </a:prstGeom>
          <a:noFill/>
        </p:spPr>
        <p:txBody>
          <a:bodyPr wrap="square" rtlCol="0">
            <a:spAutoFit/>
          </a:bodyPr>
          <a:lstStyle/>
          <a:p>
            <a:pPr algn="dist"/>
            <a:r>
              <a:rPr lang="en-US" altLang="zh-CN" sz="1200">
                <a:solidFill>
                  <a:schemeClr val="tx1">
                    <a:lumMod val="75000"/>
                    <a:lumOff val="25000"/>
                  </a:schemeClr>
                </a:solidFill>
                <a:latin typeface="Calibri" panose="020F0502020204030204" pitchFamily="34" charset="0"/>
                <a:ea typeface="Calibri" panose="020F0502020204030204" pitchFamily="34" charset="0"/>
              </a:rPr>
              <a:t>Sampling</a:t>
            </a:r>
            <a:endParaRPr lang="en-US" altLang="zh-CN" sz="1200">
              <a:solidFill>
                <a:schemeClr val="tx1">
                  <a:lumMod val="75000"/>
                  <a:lumOff val="25000"/>
                </a:schemeClr>
              </a:solidFill>
              <a:latin typeface="Calibri" panose="020F0502020204030204" pitchFamily="34" charset="0"/>
              <a:ea typeface="Calibri" panose="020F0502020204030204" pitchFamily="34" charset="0"/>
            </a:endParaRPr>
          </a:p>
        </p:txBody>
      </p:sp>
      <p:sp>
        <p:nvSpPr>
          <p:cNvPr id="3" name="文本框 32"/>
          <p:cNvSpPr txBox="1"/>
          <p:nvPr/>
        </p:nvSpPr>
        <p:spPr>
          <a:xfrm>
            <a:off x="704850" y="193040"/>
            <a:ext cx="4558030" cy="337185"/>
          </a:xfrm>
          <a:prstGeom prst="rect">
            <a:avLst/>
          </a:prstGeom>
          <a:noFill/>
        </p:spPr>
        <p:txBody>
          <a:bodyPr wrap="square" rtlCol="0">
            <a:spAutoFit/>
          </a:bodyPr>
          <a:lstStyle/>
          <a:p>
            <a:r>
              <a:rPr lang="en-US" altLang="zh-CN" sz="1600" b="1">
                <a:solidFill>
                  <a:srgbClr val="1D4D71"/>
                </a:solidFill>
                <a:latin typeface="Calibri" panose="020F0502020204030204" pitchFamily="34" charset="0"/>
                <a:ea typeface="Calibri" panose="020F0502020204030204" pitchFamily="34" charset="0"/>
                <a:sym typeface="+mn-ea"/>
              </a:rPr>
              <a:t>Analysis of Customer Buying Behavior</a:t>
            </a:r>
            <a:endParaRPr lang="en-US" altLang="zh-CN" sz="1600" b="1">
              <a:solidFill>
                <a:srgbClr val="1D4D71"/>
              </a:solidFill>
              <a:latin typeface="Calibri" panose="020F0502020204030204" pitchFamily="34" charset="0"/>
              <a:ea typeface="Calibri" panose="020F0502020204030204" pitchFamily="34" charset="0"/>
              <a:sym typeface="+mn-ea"/>
            </a:endParaRPr>
          </a:p>
        </p:txBody>
      </p:sp>
      <p:pic>
        <p:nvPicPr>
          <p:cNvPr id="4" name="Picture 3" descr="newplot (6)"/>
          <p:cNvPicPr>
            <a:picLocks noChangeAspect="1"/>
          </p:cNvPicPr>
          <p:nvPr/>
        </p:nvPicPr>
        <p:blipFill>
          <a:blip r:embed="rId1"/>
          <a:stretch>
            <a:fillRect/>
          </a:stretch>
        </p:blipFill>
        <p:spPr>
          <a:xfrm>
            <a:off x="2058670" y="805815"/>
            <a:ext cx="8075295" cy="57683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p:cNvSpPr txBox="1"/>
          <p:nvPr/>
        </p:nvSpPr>
        <p:spPr>
          <a:xfrm>
            <a:off x="704850" y="530225"/>
            <a:ext cx="1035050" cy="275590"/>
          </a:xfrm>
          <a:prstGeom prst="rect">
            <a:avLst/>
          </a:prstGeom>
          <a:noFill/>
        </p:spPr>
        <p:txBody>
          <a:bodyPr wrap="square" rtlCol="0">
            <a:spAutoFit/>
          </a:bodyPr>
          <a:lstStyle/>
          <a:p>
            <a:pPr algn="dist"/>
            <a:r>
              <a:rPr lang="en-US" altLang="zh-CN" sz="1200">
                <a:solidFill>
                  <a:schemeClr val="tx1">
                    <a:lumMod val="75000"/>
                    <a:lumOff val="25000"/>
                  </a:schemeClr>
                </a:solidFill>
                <a:latin typeface="Calibri" panose="020F0502020204030204" pitchFamily="34" charset="0"/>
                <a:ea typeface="Calibri" panose="020F0502020204030204" pitchFamily="34" charset="0"/>
              </a:rPr>
              <a:t>Sampling</a:t>
            </a:r>
            <a:endParaRPr lang="en-US" altLang="zh-CN" sz="1200">
              <a:solidFill>
                <a:schemeClr val="tx1">
                  <a:lumMod val="75000"/>
                  <a:lumOff val="25000"/>
                </a:schemeClr>
              </a:solidFill>
              <a:latin typeface="Calibri" panose="020F0502020204030204" pitchFamily="34" charset="0"/>
              <a:ea typeface="Calibri" panose="020F0502020204030204" pitchFamily="34" charset="0"/>
            </a:endParaRPr>
          </a:p>
        </p:txBody>
      </p:sp>
      <p:sp>
        <p:nvSpPr>
          <p:cNvPr id="30" name="矩形 1"/>
          <p:cNvSpPr>
            <a:spLocks noChangeArrowheads="1"/>
          </p:cNvSpPr>
          <p:nvPr/>
        </p:nvSpPr>
        <p:spPr bwMode="auto">
          <a:xfrm>
            <a:off x="387985" y="3368675"/>
            <a:ext cx="11516995" cy="3432810"/>
          </a:xfrm>
          <a:prstGeom prst="rect">
            <a:avLst/>
          </a:prstGeom>
          <a:noFill/>
        </p:spPr>
        <p:txBody>
          <a:bodyPr wrap="square" lIns="109709" tIns="54855" rIns="109709" bIns="54855" rtlCol="0">
            <a:spAutoFit/>
          </a:bodyPr>
          <a:p>
            <a:pPr defTabSz="914400">
              <a:lnSpc>
                <a:spcPct val="150000"/>
              </a:lnSpc>
              <a:defRPr/>
            </a:pPr>
            <a:r>
              <a:rPr sz="1600">
                <a:solidFill>
                  <a:schemeClr val="tx1">
                    <a:lumMod val="75000"/>
                    <a:lumOff val="25000"/>
                  </a:schemeClr>
                </a:solidFill>
                <a:latin typeface="Calibri" panose="020F0502020204030204" pitchFamily="34" charset="0"/>
                <a:ea typeface="Calibri" panose="020F0502020204030204" pitchFamily="34" charset="0"/>
              </a:rPr>
              <a:t>The means of sample using simple random sampling without replacement and systematic sampling are similar with the mean of data; </a:t>
            </a:r>
            <a:endParaRPr sz="1600">
              <a:solidFill>
                <a:schemeClr val="tx1">
                  <a:lumMod val="75000"/>
                  <a:lumOff val="25000"/>
                </a:schemeClr>
              </a:solidFill>
              <a:latin typeface="Calibri" panose="020F0502020204030204" pitchFamily="34" charset="0"/>
              <a:ea typeface="Calibri" panose="020F0502020204030204" pitchFamily="34" charset="0"/>
            </a:endParaRPr>
          </a:p>
          <a:p>
            <a:pPr defTabSz="914400">
              <a:lnSpc>
                <a:spcPct val="150000"/>
              </a:lnSpc>
              <a:defRPr/>
            </a:pPr>
            <a:r>
              <a:rPr sz="1600">
                <a:solidFill>
                  <a:schemeClr val="tx1">
                    <a:lumMod val="75000"/>
                    <a:lumOff val="25000"/>
                  </a:schemeClr>
                </a:solidFill>
                <a:latin typeface="Calibri" panose="020F0502020204030204" pitchFamily="34" charset="0"/>
                <a:ea typeface="Calibri" panose="020F0502020204030204" pitchFamily="34" charset="0"/>
              </a:rPr>
              <a:t>The mean of unequal probabilities sample random sampling without Replace and systematic based on inclusion probabilities using the age variable is bigger then mean of data; </a:t>
            </a:r>
            <a:endParaRPr sz="1600">
              <a:solidFill>
                <a:schemeClr val="tx1">
                  <a:lumMod val="75000"/>
                  <a:lumOff val="25000"/>
                </a:schemeClr>
              </a:solidFill>
              <a:latin typeface="Calibri" panose="020F0502020204030204" pitchFamily="34" charset="0"/>
              <a:ea typeface="Calibri" panose="020F0502020204030204" pitchFamily="34" charset="0"/>
            </a:endParaRPr>
          </a:p>
          <a:p>
            <a:pPr defTabSz="914400">
              <a:lnSpc>
                <a:spcPct val="150000"/>
              </a:lnSpc>
              <a:defRPr/>
            </a:pPr>
            <a:r>
              <a:rPr sz="1600">
                <a:solidFill>
                  <a:schemeClr val="tx1">
                    <a:lumMod val="75000"/>
                    <a:lumOff val="25000"/>
                  </a:schemeClr>
                </a:solidFill>
                <a:latin typeface="Calibri" panose="020F0502020204030204" pitchFamily="34" charset="0"/>
                <a:ea typeface="Calibri" panose="020F0502020204030204" pitchFamily="34" charset="0"/>
              </a:rPr>
              <a:t>Stratified sampl</a:t>
            </a:r>
            <a:r>
              <a:rPr lang="en-US" sz="1600">
                <a:solidFill>
                  <a:schemeClr val="tx1">
                    <a:lumMod val="75000"/>
                    <a:lumOff val="25000"/>
                  </a:schemeClr>
                </a:solidFill>
                <a:latin typeface="Calibri" panose="020F0502020204030204" pitchFamily="34" charset="0"/>
                <a:ea typeface="Calibri" panose="020F0502020204030204" pitchFamily="34" charset="0"/>
              </a:rPr>
              <a:t>ing</a:t>
            </a:r>
            <a:r>
              <a:rPr sz="1600">
                <a:solidFill>
                  <a:schemeClr val="tx1">
                    <a:lumMod val="75000"/>
                    <a:lumOff val="25000"/>
                  </a:schemeClr>
                </a:solidFill>
                <a:latin typeface="Calibri" panose="020F0502020204030204" pitchFamily="34" charset="0"/>
                <a:ea typeface="Calibri" panose="020F0502020204030204" pitchFamily="34" charset="0"/>
              </a:rPr>
              <a:t> using proportional is less than the mean of data. It may be caused by the limited size of each age in age variable.</a:t>
            </a:r>
            <a:endParaRPr sz="1600">
              <a:solidFill>
                <a:schemeClr val="tx1">
                  <a:lumMod val="75000"/>
                  <a:lumOff val="25000"/>
                </a:schemeClr>
              </a:solidFill>
              <a:latin typeface="Calibri" panose="020F0502020204030204" pitchFamily="34" charset="0"/>
              <a:ea typeface="Calibri" panose="020F0502020204030204" pitchFamily="34" charset="0"/>
            </a:endParaRPr>
          </a:p>
          <a:p>
            <a:pPr defTabSz="914400">
              <a:lnSpc>
                <a:spcPct val="150000"/>
              </a:lnSpc>
              <a:defRPr/>
            </a:pPr>
            <a:r>
              <a:rPr lang="en-US" sz="1600">
                <a:solidFill>
                  <a:schemeClr val="tx1">
                    <a:lumMod val="75000"/>
                    <a:lumOff val="25000"/>
                  </a:schemeClr>
                </a:solidFill>
                <a:latin typeface="Calibri" panose="020F0502020204030204" pitchFamily="34" charset="0"/>
                <a:ea typeface="Calibri" panose="020F0502020204030204" pitchFamily="34" charset="0"/>
              </a:rPr>
              <a:t>Stratified sampling is good for big data set and big difference between the data; Sample random sampling is good for small size data size and no big difference between the data. Therefore, in this project the mean of SRS is closest to the orgianl mean.</a:t>
            </a:r>
            <a:endParaRPr lang="en-US" sz="1600">
              <a:solidFill>
                <a:schemeClr val="tx1">
                  <a:lumMod val="75000"/>
                  <a:lumOff val="25000"/>
                </a:schemeClr>
              </a:solidFill>
              <a:latin typeface="Calibri" panose="020F0502020204030204" pitchFamily="34" charset="0"/>
              <a:ea typeface="Calibri" panose="020F0502020204030204" pitchFamily="34" charset="0"/>
            </a:endParaRPr>
          </a:p>
        </p:txBody>
      </p:sp>
      <p:pic>
        <p:nvPicPr>
          <p:cNvPr id="3" name="Picture 2" descr="Screen Shot 2021-06-20 at 00.15.17"/>
          <p:cNvPicPr>
            <a:picLocks noChangeAspect="1"/>
          </p:cNvPicPr>
          <p:nvPr/>
        </p:nvPicPr>
        <p:blipFill>
          <a:blip r:embed="rId1"/>
          <a:stretch>
            <a:fillRect/>
          </a:stretch>
        </p:blipFill>
        <p:spPr>
          <a:xfrm>
            <a:off x="704850" y="1182370"/>
            <a:ext cx="10650220" cy="2244725"/>
          </a:xfrm>
          <a:prstGeom prst="rect">
            <a:avLst/>
          </a:prstGeom>
        </p:spPr>
      </p:pic>
      <p:sp>
        <p:nvSpPr>
          <p:cNvPr id="2" name="文本框 32"/>
          <p:cNvSpPr txBox="1"/>
          <p:nvPr/>
        </p:nvSpPr>
        <p:spPr>
          <a:xfrm>
            <a:off x="704850" y="193040"/>
            <a:ext cx="4558030" cy="337185"/>
          </a:xfrm>
          <a:prstGeom prst="rect">
            <a:avLst/>
          </a:prstGeom>
          <a:noFill/>
        </p:spPr>
        <p:txBody>
          <a:bodyPr wrap="square" rtlCol="0">
            <a:spAutoFit/>
          </a:bodyPr>
          <a:lstStyle/>
          <a:p>
            <a:r>
              <a:rPr lang="en-US" altLang="zh-CN" sz="1600" b="1">
                <a:solidFill>
                  <a:srgbClr val="1D4D71"/>
                </a:solidFill>
                <a:latin typeface="Calibri" panose="020F0502020204030204" pitchFamily="34" charset="0"/>
                <a:ea typeface="Calibri" panose="020F0502020204030204" pitchFamily="34" charset="0"/>
                <a:sym typeface="+mn-ea"/>
              </a:rPr>
              <a:t>Analysis of Customer Buying Behavior</a:t>
            </a:r>
            <a:endParaRPr lang="en-US" altLang="zh-CN" sz="1600" b="1">
              <a:solidFill>
                <a:srgbClr val="1D4D71"/>
              </a:solidFill>
              <a:latin typeface="Calibri" panose="020F0502020204030204" pitchFamily="34" charset="0"/>
              <a:ea typeface="Calibri" panose="020F050202020403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268595" y="3803015"/>
            <a:ext cx="6607175" cy="460375"/>
          </a:xfrm>
          <a:prstGeom prst="rect">
            <a:avLst/>
          </a:prstGeom>
          <a:noFill/>
        </p:spPr>
        <p:txBody>
          <a:bodyPr wrap="square" rtlCol="0">
            <a:spAutoFit/>
          </a:bodyPr>
          <a:lstStyle/>
          <a:p>
            <a:pPr algn="l">
              <a:lnSpc>
                <a:spcPct val="150000"/>
              </a:lnSpc>
            </a:pPr>
            <a:r>
              <a:rPr lang="en-US" altLang="zh-CN" sz="1600">
                <a:solidFill>
                  <a:schemeClr val="tx1">
                    <a:lumMod val="75000"/>
                    <a:lumOff val="25000"/>
                  </a:schemeClr>
                </a:solidFill>
                <a:latin typeface="Calibri" panose="020F0502020204030204" pitchFamily="34" charset="0"/>
                <a:ea typeface="Calibri" panose="020F0502020204030204" pitchFamily="34" charset="0"/>
              </a:rPr>
              <a:t> 	</a:t>
            </a:r>
            <a:endParaRPr lang="zh-CN" altLang="en-US" sz="1600">
              <a:solidFill>
                <a:schemeClr val="tx1">
                  <a:lumMod val="75000"/>
                  <a:lumOff val="25000"/>
                </a:schemeClr>
              </a:solidFill>
              <a:latin typeface="Calibri" panose="020F0502020204030204" pitchFamily="34" charset="0"/>
              <a:ea typeface="Calibri" panose="020F0502020204030204" pitchFamily="34" charset="0"/>
            </a:endParaRPr>
          </a:p>
        </p:txBody>
      </p:sp>
      <p:sp>
        <p:nvSpPr>
          <p:cNvPr id="3" name="文本框 2"/>
          <p:cNvSpPr txBox="1"/>
          <p:nvPr/>
        </p:nvSpPr>
        <p:spPr>
          <a:xfrm>
            <a:off x="5666105" y="2934970"/>
            <a:ext cx="6209030" cy="1076325"/>
          </a:xfrm>
          <a:prstGeom prst="rect">
            <a:avLst/>
          </a:prstGeom>
          <a:noFill/>
        </p:spPr>
        <p:txBody>
          <a:bodyPr wrap="square" rtlCol="0">
            <a:spAutoFit/>
          </a:bodyPr>
          <a:lstStyle/>
          <a:p>
            <a:pPr algn="ctr"/>
            <a:r>
              <a:rPr lang="en-US" altLang="zh-CN" sz="3200" b="1" kern="0" spc="100">
                <a:solidFill>
                  <a:srgbClr val="1D4D71"/>
                </a:solidFill>
                <a:uFillTx/>
                <a:latin typeface="Calibri" panose="020F0502020204030204" pitchFamily="34" charset="0"/>
                <a:ea typeface="Calibri" panose="020F0502020204030204" pitchFamily="34" charset="0"/>
              </a:rPr>
              <a:t>Relationship Between         Variables    </a:t>
            </a:r>
            <a:endParaRPr lang="en-US" altLang="zh-CN" sz="3200" b="1" kern="0" spc="100">
              <a:solidFill>
                <a:srgbClr val="1D4D71"/>
              </a:solidFill>
              <a:uFillTx/>
              <a:latin typeface="Calibri" panose="020F0502020204030204" pitchFamily="34" charset="0"/>
              <a:ea typeface="Calibri" panose="020F0502020204030204" pitchFamily="34" charset="0"/>
            </a:endParaRPr>
          </a:p>
        </p:txBody>
      </p:sp>
      <p:sp>
        <p:nvSpPr>
          <p:cNvPr id="5" name="矩形: 圆角 4"/>
          <p:cNvSpPr/>
          <p:nvPr/>
        </p:nvSpPr>
        <p:spPr>
          <a:xfrm>
            <a:off x="8485542" y="1897802"/>
            <a:ext cx="677127" cy="677127"/>
          </a:xfrm>
          <a:prstGeom prst="roundRect">
            <a:avLst>
              <a:gd name="adj" fmla="val 5664"/>
            </a:avLst>
          </a:prstGeom>
          <a:solidFill>
            <a:srgbClr val="1D4D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a:latin typeface="Calibri" panose="020F0502020204030204" pitchFamily="34" charset="0"/>
                <a:ea typeface="Calibri" panose="020F0502020204030204" pitchFamily="34" charset="0"/>
              </a:rPr>
              <a:t>6</a:t>
            </a:r>
            <a:endParaRPr lang="en-US" altLang="zh-CN" sz="4400" b="1">
              <a:latin typeface="Calibri" panose="020F0502020204030204" pitchFamily="34" charset="0"/>
              <a:ea typeface="Calibri" panose="020F0502020204030204" pitchFamily="34" charset="0"/>
            </a:endParaRPr>
          </a:p>
        </p:txBody>
      </p:sp>
      <p:sp>
        <p:nvSpPr>
          <p:cNvPr id="6" name="文本框 1"/>
          <p:cNvSpPr txBox="1"/>
          <p:nvPr/>
        </p:nvSpPr>
        <p:spPr>
          <a:xfrm>
            <a:off x="5267960" y="4378960"/>
            <a:ext cx="6607175" cy="1123950"/>
          </a:xfrm>
          <a:prstGeom prst="rect">
            <a:avLst/>
          </a:prstGeom>
          <a:noFill/>
        </p:spPr>
        <p:txBody>
          <a:bodyPr wrap="square" rtlCol="0">
            <a:spAutoFit/>
          </a:bodyPr>
          <a:p>
            <a:pPr algn="l">
              <a:lnSpc>
                <a:spcPct val="140000"/>
              </a:lnSpc>
            </a:pPr>
            <a:r>
              <a:rPr lang="en-US" sz="1600">
                <a:solidFill>
                  <a:schemeClr val="tx1">
                    <a:lumMod val="75000"/>
                    <a:lumOff val="25000"/>
                  </a:schemeClr>
                </a:solidFill>
                <a:latin typeface="Calibri" panose="020F0502020204030204" pitchFamily="34" charset="0"/>
                <a:ea typeface="Calibri" panose="020F0502020204030204" pitchFamily="34" charset="0"/>
              </a:rPr>
              <a:t>	</a:t>
            </a:r>
            <a:r>
              <a:rPr lang="en-US" sz="1600">
                <a:solidFill>
                  <a:schemeClr val="tx1">
                    <a:lumMod val="75000"/>
                    <a:lumOff val="25000"/>
                  </a:schemeClr>
                </a:solidFill>
                <a:latin typeface="微软雅黑" panose="020B0503020204020204" pitchFamily="34" charset="-122"/>
                <a:ea typeface="微软雅黑" panose="020B0503020204020204" pitchFamily="34" charset="-122"/>
                <a:sym typeface="+mn-ea"/>
              </a:rPr>
              <a:t>Going back to the original question, compare the age, gender, and income provided by customers who have made purchases to see what kind of relationship they have.</a:t>
            </a:r>
            <a:endParaRPr sz="1600">
              <a:solidFill>
                <a:schemeClr val="tx1">
                  <a:lumMod val="75000"/>
                  <a:lumOff val="25000"/>
                </a:schemeClr>
              </a:solidFill>
              <a:latin typeface="Calibri" panose="020F0502020204030204" pitchFamily="34" charset="0"/>
              <a:ea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p:cNvSpPr txBox="1"/>
          <p:nvPr/>
        </p:nvSpPr>
        <p:spPr>
          <a:xfrm>
            <a:off x="704850" y="193040"/>
            <a:ext cx="3703320" cy="337185"/>
          </a:xfrm>
          <a:prstGeom prst="rect">
            <a:avLst/>
          </a:prstGeom>
          <a:noFill/>
        </p:spPr>
        <p:txBody>
          <a:bodyPr wrap="square" rtlCol="0">
            <a:spAutoFit/>
          </a:bodyPr>
          <a:lstStyle/>
          <a:p>
            <a:r>
              <a:rPr lang="en-US" altLang="zh-CN" sz="1600" b="1">
                <a:solidFill>
                  <a:srgbClr val="1D4D71"/>
                </a:solidFill>
                <a:latin typeface="Calibri" panose="020F0502020204030204" pitchFamily="34" charset="0"/>
                <a:ea typeface="Calibri" panose="020F0502020204030204" pitchFamily="34" charset="0"/>
                <a:sym typeface="+mn-ea"/>
              </a:rPr>
              <a:t>Analysis of Customer Behavior</a:t>
            </a:r>
            <a:endParaRPr lang="zh-CN" altLang="en-US" sz="1600" b="1">
              <a:solidFill>
                <a:srgbClr val="1D4D71"/>
              </a:solidFill>
              <a:latin typeface="Calibri" panose="020F0502020204030204" pitchFamily="34" charset="0"/>
              <a:ea typeface="Calibri" panose="020F0502020204030204" pitchFamily="34" charset="0"/>
            </a:endParaRPr>
          </a:p>
        </p:txBody>
      </p:sp>
      <p:sp>
        <p:nvSpPr>
          <p:cNvPr id="34" name="文本框 33"/>
          <p:cNvSpPr txBox="1"/>
          <p:nvPr/>
        </p:nvSpPr>
        <p:spPr>
          <a:xfrm>
            <a:off x="704850" y="530225"/>
            <a:ext cx="3262630" cy="275590"/>
          </a:xfrm>
          <a:prstGeom prst="rect">
            <a:avLst/>
          </a:prstGeom>
          <a:noFill/>
        </p:spPr>
        <p:txBody>
          <a:bodyPr wrap="square" rtlCol="0">
            <a:spAutoFit/>
          </a:bodyPr>
          <a:lstStyle/>
          <a:p>
            <a:pPr algn="dist"/>
            <a:r>
              <a:rPr lang="en-US" altLang="zh-CN" sz="1200">
                <a:solidFill>
                  <a:schemeClr val="tx1">
                    <a:lumMod val="75000"/>
                    <a:lumOff val="25000"/>
                  </a:schemeClr>
                </a:solidFill>
                <a:latin typeface="Calibri" panose="020F0502020204030204" pitchFamily="34" charset="0"/>
                <a:ea typeface="Calibri" panose="020F0502020204030204" pitchFamily="34" charset="0"/>
              </a:rPr>
              <a:t>Relationship Between Variables</a:t>
            </a:r>
            <a:endParaRPr lang="en-US" altLang="zh-CN" sz="1200">
              <a:solidFill>
                <a:schemeClr val="tx1">
                  <a:lumMod val="75000"/>
                  <a:lumOff val="25000"/>
                </a:schemeClr>
              </a:solidFill>
              <a:latin typeface="Calibri" panose="020F0502020204030204" pitchFamily="34" charset="0"/>
              <a:ea typeface="Calibri" panose="020F0502020204030204" pitchFamily="34" charset="0"/>
            </a:endParaRPr>
          </a:p>
        </p:txBody>
      </p:sp>
      <p:pic>
        <p:nvPicPr>
          <p:cNvPr id="2" name="Picture 1" descr="newplot (7)"/>
          <p:cNvPicPr>
            <a:picLocks noChangeAspect="1"/>
          </p:cNvPicPr>
          <p:nvPr/>
        </p:nvPicPr>
        <p:blipFill>
          <a:blip r:embed="rId1"/>
          <a:stretch>
            <a:fillRect/>
          </a:stretch>
        </p:blipFill>
        <p:spPr>
          <a:xfrm>
            <a:off x="2237105" y="949960"/>
            <a:ext cx="7717790" cy="55130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p:cNvSpPr txBox="1"/>
          <p:nvPr/>
        </p:nvSpPr>
        <p:spPr>
          <a:xfrm>
            <a:off x="704850" y="193040"/>
            <a:ext cx="3703320" cy="337185"/>
          </a:xfrm>
          <a:prstGeom prst="rect">
            <a:avLst/>
          </a:prstGeom>
          <a:noFill/>
        </p:spPr>
        <p:txBody>
          <a:bodyPr wrap="square" rtlCol="0">
            <a:spAutoFit/>
          </a:bodyPr>
          <a:lstStyle/>
          <a:p>
            <a:r>
              <a:rPr lang="en-US" altLang="zh-CN" sz="1600" b="1">
                <a:solidFill>
                  <a:srgbClr val="1D4D71"/>
                </a:solidFill>
                <a:latin typeface="Calibri" panose="020F0502020204030204" pitchFamily="34" charset="0"/>
                <a:ea typeface="Calibri" panose="020F0502020204030204" pitchFamily="34" charset="0"/>
                <a:sym typeface="+mn-ea"/>
              </a:rPr>
              <a:t>Analysis of Customer Behavior</a:t>
            </a:r>
            <a:endParaRPr lang="zh-CN" altLang="en-US" sz="1600" b="1">
              <a:solidFill>
                <a:srgbClr val="1D4D71"/>
              </a:solidFill>
              <a:latin typeface="Calibri" panose="020F0502020204030204" pitchFamily="34" charset="0"/>
              <a:ea typeface="Calibri" panose="020F0502020204030204" pitchFamily="34" charset="0"/>
            </a:endParaRPr>
          </a:p>
        </p:txBody>
      </p:sp>
      <p:sp>
        <p:nvSpPr>
          <p:cNvPr id="34" name="文本框 33"/>
          <p:cNvSpPr txBox="1"/>
          <p:nvPr/>
        </p:nvSpPr>
        <p:spPr>
          <a:xfrm>
            <a:off x="704850" y="530225"/>
            <a:ext cx="3262630" cy="275590"/>
          </a:xfrm>
          <a:prstGeom prst="rect">
            <a:avLst/>
          </a:prstGeom>
          <a:noFill/>
        </p:spPr>
        <p:txBody>
          <a:bodyPr wrap="square" rtlCol="0">
            <a:spAutoFit/>
          </a:bodyPr>
          <a:lstStyle/>
          <a:p>
            <a:pPr algn="dist"/>
            <a:r>
              <a:rPr lang="en-US" altLang="zh-CN" sz="1200">
                <a:solidFill>
                  <a:schemeClr val="tx1">
                    <a:lumMod val="75000"/>
                    <a:lumOff val="25000"/>
                  </a:schemeClr>
                </a:solidFill>
                <a:latin typeface="Calibri" panose="020F0502020204030204" pitchFamily="34" charset="0"/>
                <a:ea typeface="Calibri" panose="020F0502020204030204" pitchFamily="34" charset="0"/>
              </a:rPr>
              <a:t>Relationship Between Variables</a:t>
            </a:r>
            <a:endParaRPr lang="en-US" altLang="zh-CN" sz="1200">
              <a:solidFill>
                <a:schemeClr val="tx1">
                  <a:lumMod val="75000"/>
                  <a:lumOff val="25000"/>
                </a:schemeClr>
              </a:solidFill>
              <a:latin typeface="Calibri" panose="020F0502020204030204" pitchFamily="34" charset="0"/>
              <a:ea typeface="Calibri" panose="020F0502020204030204" pitchFamily="34" charset="0"/>
            </a:endParaRPr>
          </a:p>
        </p:txBody>
      </p:sp>
      <p:sp>
        <p:nvSpPr>
          <p:cNvPr id="69" name="矩形 1"/>
          <p:cNvSpPr>
            <a:spLocks noChangeArrowheads="1"/>
          </p:cNvSpPr>
          <p:nvPr/>
        </p:nvSpPr>
        <p:spPr bwMode="auto">
          <a:xfrm>
            <a:off x="321945" y="3068955"/>
            <a:ext cx="11547475" cy="1216660"/>
          </a:xfrm>
          <a:prstGeom prst="rect">
            <a:avLst/>
          </a:prstGeom>
          <a:noFill/>
        </p:spPr>
        <p:txBody>
          <a:bodyPr wrap="square" lIns="109709" tIns="54855" rIns="109709" bIns="54855" rtlCol="0">
            <a:spAutoFit/>
          </a:bodyPr>
          <a:p>
            <a:pPr defTabSz="914400">
              <a:lnSpc>
                <a:spcPct val="150000"/>
              </a:lnSpc>
              <a:defRPr/>
            </a:pPr>
            <a:r>
              <a:rPr sz="1600">
                <a:solidFill>
                  <a:schemeClr val="tx1">
                    <a:lumMod val="75000"/>
                    <a:lumOff val="25000"/>
                  </a:schemeClr>
                </a:solidFill>
                <a:latin typeface="Calibri" panose="020F0502020204030204" pitchFamily="34" charset="0"/>
                <a:ea typeface="Calibri" panose="020F0502020204030204" pitchFamily="34" charset="0"/>
              </a:rPr>
              <a:t>It can be seen from the plot that the sharp between age and salary is related, but it is not much related to gender.  After calculation the correlation of age and salary, result is -0.369,  the relationship can be considered that age and income have a negative relationship. </a:t>
            </a:r>
            <a:endParaRPr sz="1600">
              <a:solidFill>
                <a:schemeClr val="tx1">
                  <a:lumMod val="75000"/>
                  <a:lumOff val="25000"/>
                </a:schemeClr>
              </a:solidFill>
              <a:latin typeface="Calibri" panose="020F0502020204030204" pitchFamily="34" charset="0"/>
              <a:ea typeface="Calibri" panose="020F0502020204030204" pitchFamily="34" charset="0"/>
            </a:endParaRPr>
          </a:p>
        </p:txBody>
      </p:sp>
      <p:pic>
        <p:nvPicPr>
          <p:cNvPr id="4" name="Picture 3" descr="Screen Shot 2021-06-21 at 15.54.44"/>
          <p:cNvPicPr>
            <a:picLocks noChangeAspect="1"/>
          </p:cNvPicPr>
          <p:nvPr/>
        </p:nvPicPr>
        <p:blipFill>
          <a:blip r:embed="rId1"/>
          <a:stretch>
            <a:fillRect/>
          </a:stretch>
        </p:blipFill>
        <p:spPr>
          <a:xfrm>
            <a:off x="391795" y="1977390"/>
            <a:ext cx="11774170" cy="8102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268595" y="3803015"/>
            <a:ext cx="6607175" cy="460375"/>
          </a:xfrm>
          <a:prstGeom prst="rect">
            <a:avLst/>
          </a:prstGeom>
          <a:noFill/>
        </p:spPr>
        <p:txBody>
          <a:bodyPr wrap="square" rtlCol="0">
            <a:spAutoFit/>
          </a:bodyPr>
          <a:lstStyle/>
          <a:p>
            <a:pPr algn="l">
              <a:lnSpc>
                <a:spcPct val="150000"/>
              </a:lnSpc>
            </a:pPr>
            <a:r>
              <a:rPr lang="en-US" altLang="zh-CN" sz="1600">
                <a:solidFill>
                  <a:schemeClr val="tx1">
                    <a:lumMod val="75000"/>
                    <a:lumOff val="25000"/>
                  </a:schemeClr>
                </a:solidFill>
                <a:latin typeface="Calibri" panose="020F0502020204030204" pitchFamily="34" charset="0"/>
                <a:ea typeface="Calibri" panose="020F0502020204030204" pitchFamily="34" charset="0"/>
              </a:rPr>
              <a:t> 	</a:t>
            </a:r>
            <a:endParaRPr lang="zh-CN" altLang="en-US" sz="1600">
              <a:solidFill>
                <a:schemeClr val="tx1">
                  <a:lumMod val="75000"/>
                  <a:lumOff val="25000"/>
                </a:schemeClr>
              </a:solidFill>
              <a:latin typeface="Calibri" panose="020F0502020204030204" pitchFamily="34" charset="0"/>
              <a:ea typeface="Calibri" panose="020F0502020204030204" pitchFamily="34" charset="0"/>
            </a:endParaRPr>
          </a:p>
        </p:txBody>
      </p:sp>
      <p:sp>
        <p:nvSpPr>
          <p:cNvPr id="3" name="文本框 2"/>
          <p:cNvSpPr txBox="1"/>
          <p:nvPr/>
        </p:nvSpPr>
        <p:spPr>
          <a:xfrm>
            <a:off x="7036435" y="2896870"/>
            <a:ext cx="3575050" cy="583565"/>
          </a:xfrm>
          <a:prstGeom prst="rect">
            <a:avLst/>
          </a:prstGeom>
          <a:noFill/>
        </p:spPr>
        <p:txBody>
          <a:bodyPr wrap="square" rtlCol="0">
            <a:spAutoFit/>
          </a:bodyPr>
          <a:lstStyle/>
          <a:p>
            <a:pPr algn="dist"/>
            <a:r>
              <a:rPr lang="en-US" altLang="zh-CN" sz="3200" b="1">
                <a:solidFill>
                  <a:srgbClr val="1D4D71"/>
                </a:solidFill>
                <a:latin typeface="Calibri" panose="020F0502020204030204" pitchFamily="34" charset="0"/>
                <a:ea typeface="Calibri" panose="020F0502020204030204" pitchFamily="34" charset="0"/>
              </a:rPr>
              <a:t>Conclusion</a:t>
            </a:r>
            <a:endParaRPr lang="en-US" altLang="zh-CN" sz="3200" b="1">
              <a:solidFill>
                <a:srgbClr val="1D4D71"/>
              </a:solidFill>
              <a:latin typeface="Calibri" panose="020F0502020204030204" pitchFamily="34" charset="0"/>
              <a:ea typeface="Calibri" panose="020F0502020204030204" pitchFamily="34" charset="0"/>
            </a:endParaRPr>
          </a:p>
        </p:txBody>
      </p:sp>
      <p:sp>
        <p:nvSpPr>
          <p:cNvPr id="5" name="矩形: 圆角 4"/>
          <p:cNvSpPr/>
          <p:nvPr/>
        </p:nvSpPr>
        <p:spPr>
          <a:xfrm>
            <a:off x="8485542" y="1897802"/>
            <a:ext cx="677127" cy="677127"/>
          </a:xfrm>
          <a:prstGeom prst="roundRect">
            <a:avLst>
              <a:gd name="adj" fmla="val 5664"/>
            </a:avLst>
          </a:prstGeom>
          <a:solidFill>
            <a:srgbClr val="1D4D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a:latin typeface="Calibri" panose="020F0502020204030204" pitchFamily="34" charset="0"/>
                <a:ea typeface="Calibri" panose="020F0502020204030204" pitchFamily="34" charset="0"/>
              </a:rPr>
              <a:t>7</a:t>
            </a:r>
            <a:endParaRPr lang="en-US" altLang="zh-CN" sz="4400" b="1">
              <a:latin typeface="Calibri" panose="020F0502020204030204" pitchFamily="34" charset="0"/>
              <a:ea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a:spLocks noEditPoints="1"/>
          </p:cNvSpPr>
          <p:nvPr/>
        </p:nvSpPr>
        <p:spPr bwMode="auto">
          <a:xfrm>
            <a:off x="2495173" y="4349699"/>
            <a:ext cx="556684" cy="1684867"/>
          </a:xfrm>
          <a:custGeom>
            <a:avLst/>
            <a:gdLst>
              <a:gd name="T0" fmla="*/ 118 w 168"/>
              <a:gd name="T1" fmla="*/ 41 h 508"/>
              <a:gd name="T2" fmla="*/ 108 w 168"/>
              <a:gd name="T3" fmla="*/ 73 h 508"/>
              <a:gd name="T4" fmla="*/ 84 w 168"/>
              <a:gd name="T5" fmla="*/ 86 h 508"/>
              <a:gd name="T6" fmla="*/ 59 w 168"/>
              <a:gd name="T7" fmla="*/ 73 h 508"/>
              <a:gd name="T8" fmla="*/ 49 w 168"/>
              <a:gd name="T9" fmla="*/ 41 h 508"/>
              <a:gd name="T10" fmla="*/ 59 w 168"/>
              <a:gd name="T11" fmla="*/ 12 h 508"/>
              <a:gd name="T12" fmla="*/ 84 w 168"/>
              <a:gd name="T13" fmla="*/ 0 h 508"/>
              <a:gd name="T14" fmla="*/ 108 w 168"/>
              <a:gd name="T15" fmla="*/ 12 h 508"/>
              <a:gd name="T16" fmla="*/ 118 w 168"/>
              <a:gd name="T17" fmla="*/ 41 h 508"/>
              <a:gd name="T18" fmla="*/ 168 w 168"/>
              <a:gd name="T19" fmla="*/ 290 h 508"/>
              <a:gd name="T20" fmla="*/ 152 w 168"/>
              <a:gd name="T21" fmla="*/ 311 h 508"/>
              <a:gd name="T22" fmla="*/ 136 w 168"/>
              <a:gd name="T23" fmla="*/ 290 h 508"/>
              <a:gd name="T24" fmla="*/ 136 w 168"/>
              <a:gd name="T25" fmla="*/ 150 h 508"/>
              <a:gd name="T26" fmla="*/ 128 w 168"/>
              <a:gd name="T27" fmla="*/ 150 h 508"/>
              <a:gd name="T28" fmla="*/ 128 w 168"/>
              <a:gd name="T29" fmla="*/ 487 h 508"/>
              <a:gd name="T30" fmla="*/ 109 w 168"/>
              <a:gd name="T31" fmla="*/ 508 h 508"/>
              <a:gd name="T32" fmla="*/ 89 w 168"/>
              <a:gd name="T33" fmla="*/ 487 h 508"/>
              <a:gd name="T34" fmla="*/ 89 w 168"/>
              <a:gd name="T35" fmla="*/ 288 h 508"/>
              <a:gd name="T36" fmla="*/ 79 w 168"/>
              <a:gd name="T37" fmla="*/ 288 h 508"/>
              <a:gd name="T38" fmla="*/ 79 w 168"/>
              <a:gd name="T39" fmla="*/ 487 h 508"/>
              <a:gd name="T40" fmla="*/ 59 w 168"/>
              <a:gd name="T41" fmla="*/ 508 h 508"/>
              <a:gd name="T42" fmla="*/ 40 w 168"/>
              <a:gd name="T43" fmla="*/ 487 h 508"/>
              <a:gd name="T44" fmla="*/ 40 w 168"/>
              <a:gd name="T45" fmla="*/ 150 h 508"/>
              <a:gd name="T46" fmla="*/ 32 w 168"/>
              <a:gd name="T47" fmla="*/ 150 h 508"/>
              <a:gd name="T48" fmla="*/ 32 w 168"/>
              <a:gd name="T49" fmla="*/ 290 h 508"/>
              <a:gd name="T50" fmla="*/ 16 w 168"/>
              <a:gd name="T51" fmla="*/ 311 h 508"/>
              <a:gd name="T52" fmla="*/ 0 w 168"/>
              <a:gd name="T53" fmla="*/ 290 h 508"/>
              <a:gd name="T54" fmla="*/ 0 w 168"/>
              <a:gd name="T55" fmla="*/ 130 h 508"/>
              <a:gd name="T56" fmla="*/ 44 w 168"/>
              <a:gd name="T57" fmla="*/ 91 h 508"/>
              <a:gd name="T58" fmla="*/ 125 w 168"/>
              <a:gd name="T59" fmla="*/ 91 h 508"/>
              <a:gd name="T60" fmla="*/ 168 w 168"/>
              <a:gd name="T61" fmla="*/ 130 h 508"/>
              <a:gd name="T62" fmla="*/ 168 w 168"/>
              <a:gd name="T63" fmla="*/ 29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508">
                <a:moveTo>
                  <a:pt x="118" y="41"/>
                </a:moveTo>
                <a:cubicBezTo>
                  <a:pt x="118" y="53"/>
                  <a:pt x="115" y="63"/>
                  <a:pt x="108" y="73"/>
                </a:cubicBezTo>
                <a:cubicBezTo>
                  <a:pt x="101" y="82"/>
                  <a:pt x="93" y="86"/>
                  <a:pt x="84" y="86"/>
                </a:cubicBezTo>
                <a:cubicBezTo>
                  <a:pt x="74" y="86"/>
                  <a:pt x="66" y="82"/>
                  <a:pt x="59" y="73"/>
                </a:cubicBezTo>
                <a:cubicBezTo>
                  <a:pt x="52" y="63"/>
                  <a:pt x="49" y="53"/>
                  <a:pt x="49" y="41"/>
                </a:cubicBezTo>
                <a:cubicBezTo>
                  <a:pt x="49" y="30"/>
                  <a:pt x="52" y="20"/>
                  <a:pt x="59" y="12"/>
                </a:cubicBezTo>
                <a:cubicBezTo>
                  <a:pt x="66" y="4"/>
                  <a:pt x="74" y="0"/>
                  <a:pt x="84" y="0"/>
                </a:cubicBezTo>
                <a:cubicBezTo>
                  <a:pt x="93" y="0"/>
                  <a:pt x="101" y="4"/>
                  <a:pt x="108" y="12"/>
                </a:cubicBezTo>
                <a:cubicBezTo>
                  <a:pt x="115" y="20"/>
                  <a:pt x="118" y="30"/>
                  <a:pt x="118" y="41"/>
                </a:cubicBezTo>
                <a:close/>
                <a:moveTo>
                  <a:pt x="168" y="290"/>
                </a:moveTo>
                <a:cubicBezTo>
                  <a:pt x="168" y="304"/>
                  <a:pt x="163" y="311"/>
                  <a:pt x="152" y="311"/>
                </a:cubicBezTo>
                <a:cubicBezTo>
                  <a:pt x="141" y="311"/>
                  <a:pt x="136" y="304"/>
                  <a:pt x="136" y="290"/>
                </a:cubicBezTo>
                <a:cubicBezTo>
                  <a:pt x="136" y="150"/>
                  <a:pt x="136" y="150"/>
                  <a:pt x="136" y="150"/>
                </a:cubicBezTo>
                <a:cubicBezTo>
                  <a:pt x="128" y="150"/>
                  <a:pt x="128" y="150"/>
                  <a:pt x="128" y="150"/>
                </a:cubicBezTo>
                <a:cubicBezTo>
                  <a:pt x="128" y="487"/>
                  <a:pt x="128" y="487"/>
                  <a:pt x="128" y="487"/>
                </a:cubicBezTo>
                <a:cubicBezTo>
                  <a:pt x="128" y="501"/>
                  <a:pt x="122" y="508"/>
                  <a:pt x="109" y="508"/>
                </a:cubicBezTo>
                <a:cubicBezTo>
                  <a:pt x="96" y="508"/>
                  <a:pt x="89" y="501"/>
                  <a:pt x="89" y="487"/>
                </a:cubicBezTo>
                <a:cubicBezTo>
                  <a:pt x="89" y="288"/>
                  <a:pt x="89" y="288"/>
                  <a:pt x="89" y="288"/>
                </a:cubicBezTo>
                <a:cubicBezTo>
                  <a:pt x="79" y="288"/>
                  <a:pt x="79" y="288"/>
                  <a:pt x="79" y="288"/>
                </a:cubicBezTo>
                <a:cubicBezTo>
                  <a:pt x="79" y="487"/>
                  <a:pt x="79" y="487"/>
                  <a:pt x="79" y="487"/>
                </a:cubicBezTo>
                <a:cubicBezTo>
                  <a:pt x="79" y="501"/>
                  <a:pt x="72" y="508"/>
                  <a:pt x="59" y="508"/>
                </a:cubicBezTo>
                <a:cubicBezTo>
                  <a:pt x="46" y="508"/>
                  <a:pt x="40" y="501"/>
                  <a:pt x="40" y="487"/>
                </a:cubicBezTo>
                <a:cubicBezTo>
                  <a:pt x="40" y="150"/>
                  <a:pt x="40" y="150"/>
                  <a:pt x="40" y="150"/>
                </a:cubicBezTo>
                <a:cubicBezTo>
                  <a:pt x="32" y="150"/>
                  <a:pt x="32" y="150"/>
                  <a:pt x="32" y="150"/>
                </a:cubicBezTo>
                <a:cubicBezTo>
                  <a:pt x="32" y="290"/>
                  <a:pt x="32" y="290"/>
                  <a:pt x="32" y="290"/>
                </a:cubicBezTo>
                <a:cubicBezTo>
                  <a:pt x="32" y="304"/>
                  <a:pt x="27" y="311"/>
                  <a:pt x="16" y="311"/>
                </a:cubicBezTo>
                <a:cubicBezTo>
                  <a:pt x="5" y="311"/>
                  <a:pt x="0" y="304"/>
                  <a:pt x="0" y="290"/>
                </a:cubicBezTo>
                <a:cubicBezTo>
                  <a:pt x="0" y="130"/>
                  <a:pt x="0" y="130"/>
                  <a:pt x="0" y="130"/>
                </a:cubicBezTo>
                <a:cubicBezTo>
                  <a:pt x="0" y="104"/>
                  <a:pt x="15" y="91"/>
                  <a:pt x="44" y="91"/>
                </a:cubicBezTo>
                <a:cubicBezTo>
                  <a:pt x="125" y="91"/>
                  <a:pt x="125" y="91"/>
                  <a:pt x="125" y="91"/>
                </a:cubicBezTo>
                <a:cubicBezTo>
                  <a:pt x="153" y="91"/>
                  <a:pt x="168" y="104"/>
                  <a:pt x="168" y="130"/>
                </a:cubicBezTo>
                <a:lnTo>
                  <a:pt x="168" y="290"/>
                </a:lnTo>
                <a:close/>
              </a:path>
            </a:pathLst>
          </a:custGeom>
          <a:solidFill>
            <a:srgbClr val="BC0000"/>
          </a:solidFill>
          <a:ln>
            <a:noFill/>
          </a:ln>
        </p:spPr>
        <p:txBody>
          <a:bodyPr vert="horz" wrap="square" lIns="121920" tIns="60960" rIns="121920" bIns="60960" numCol="1" anchor="t" anchorCtr="0" compatLnSpc="1"/>
          <a:lstStyle/>
          <a:p>
            <a:endParaRPr lang="en-US" sz="2400"/>
          </a:p>
        </p:txBody>
      </p:sp>
      <p:sp>
        <p:nvSpPr>
          <p:cNvPr id="7" name="Freeform 6"/>
          <p:cNvSpPr>
            <a:spLocks noEditPoints="1"/>
          </p:cNvSpPr>
          <p:nvPr/>
        </p:nvSpPr>
        <p:spPr bwMode="auto">
          <a:xfrm>
            <a:off x="3098424" y="3708351"/>
            <a:ext cx="423333" cy="1284817"/>
          </a:xfrm>
          <a:custGeom>
            <a:avLst/>
            <a:gdLst>
              <a:gd name="T0" fmla="*/ 90 w 128"/>
              <a:gd name="T1" fmla="*/ 32 h 388"/>
              <a:gd name="T2" fmla="*/ 82 w 128"/>
              <a:gd name="T3" fmla="*/ 56 h 388"/>
              <a:gd name="T4" fmla="*/ 63 w 128"/>
              <a:gd name="T5" fmla="*/ 66 h 388"/>
              <a:gd name="T6" fmla="*/ 45 w 128"/>
              <a:gd name="T7" fmla="*/ 56 h 388"/>
              <a:gd name="T8" fmla="*/ 37 w 128"/>
              <a:gd name="T9" fmla="*/ 32 h 388"/>
              <a:gd name="T10" fmla="*/ 45 w 128"/>
              <a:gd name="T11" fmla="*/ 9 h 388"/>
              <a:gd name="T12" fmla="*/ 63 w 128"/>
              <a:gd name="T13" fmla="*/ 0 h 388"/>
              <a:gd name="T14" fmla="*/ 82 w 128"/>
              <a:gd name="T15" fmla="*/ 9 h 388"/>
              <a:gd name="T16" fmla="*/ 90 w 128"/>
              <a:gd name="T17" fmla="*/ 32 h 388"/>
              <a:gd name="T18" fmla="*/ 128 w 128"/>
              <a:gd name="T19" fmla="*/ 222 h 388"/>
              <a:gd name="T20" fmla="*/ 116 w 128"/>
              <a:gd name="T21" fmla="*/ 238 h 388"/>
              <a:gd name="T22" fmla="*/ 103 w 128"/>
              <a:gd name="T23" fmla="*/ 222 h 388"/>
              <a:gd name="T24" fmla="*/ 103 w 128"/>
              <a:gd name="T25" fmla="*/ 115 h 388"/>
              <a:gd name="T26" fmla="*/ 97 w 128"/>
              <a:gd name="T27" fmla="*/ 115 h 388"/>
              <a:gd name="T28" fmla="*/ 97 w 128"/>
              <a:gd name="T29" fmla="*/ 372 h 388"/>
              <a:gd name="T30" fmla="*/ 82 w 128"/>
              <a:gd name="T31" fmla="*/ 388 h 388"/>
              <a:gd name="T32" fmla="*/ 68 w 128"/>
              <a:gd name="T33" fmla="*/ 372 h 388"/>
              <a:gd name="T34" fmla="*/ 68 w 128"/>
              <a:gd name="T35" fmla="*/ 220 h 388"/>
              <a:gd name="T36" fmla="*/ 60 w 128"/>
              <a:gd name="T37" fmla="*/ 220 h 388"/>
              <a:gd name="T38" fmla="*/ 60 w 128"/>
              <a:gd name="T39" fmla="*/ 372 h 388"/>
              <a:gd name="T40" fmla="*/ 45 w 128"/>
              <a:gd name="T41" fmla="*/ 388 h 388"/>
              <a:gd name="T42" fmla="*/ 30 w 128"/>
              <a:gd name="T43" fmla="*/ 372 h 388"/>
              <a:gd name="T44" fmla="*/ 30 w 128"/>
              <a:gd name="T45" fmla="*/ 115 h 388"/>
              <a:gd name="T46" fmla="*/ 24 w 128"/>
              <a:gd name="T47" fmla="*/ 115 h 388"/>
              <a:gd name="T48" fmla="*/ 24 w 128"/>
              <a:gd name="T49" fmla="*/ 222 h 388"/>
              <a:gd name="T50" fmla="*/ 12 w 128"/>
              <a:gd name="T51" fmla="*/ 238 h 388"/>
              <a:gd name="T52" fmla="*/ 0 w 128"/>
              <a:gd name="T53" fmla="*/ 222 h 388"/>
              <a:gd name="T54" fmla="*/ 0 w 128"/>
              <a:gd name="T55" fmla="*/ 99 h 388"/>
              <a:gd name="T56" fmla="*/ 33 w 128"/>
              <a:gd name="T57" fmla="*/ 70 h 388"/>
              <a:gd name="T58" fmla="*/ 95 w 128"/>
              <a:gd name="T59" fmla="*/ 70 h 388"/>
              <a:gd name="T60" fmla="*/ 128 w 128"/>
              <a:gd name="T61" fmla="*/ 99 h 388"/>
              <a:gd name="T62" fmla="*/ 128 w 128"/>
              <a:gd name="T63" fmla="*/ 22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388">
                <a:moveTo>
                  <a:pt x="90" y="32"/>
                </a:moveTo>
                <a:cubicBezTo>
                  <a:pt x="90" y="41"/>
                  <a:pt x="87" y="49"/>
                  <a:pt x="82" y="56"/>
                </a:cubicBezTo>
                <a:cubicBezTo>
                  <a:pt x="77" y="63"/>
                  <a:pt x="71" y="66"/>
                  <a:pt x="63" y="66"/>
                </a:cubicBezTo>
                <a:cubicBezTo>
                  <a:pt x="56" y="66"/>
                  <a:pt x="50" y="63"/>
                  <a:pt x="45" y="56"/>
                </a:cubicBezTo>
                <a:cubicBezTo>
                  <a:pt x="40" y="49"/>
                  <a:pt x="37" y="41"/>
                  <a:pt x="37" y="32"/>
                </a:cubicBezTo>
                <a:cubicBezTo>
                  <a:pt x="37" y="23"/>
                  <a:pt x="40" y="16"/>
                  <a:pt x="45" y="9"/>
                </a:cubicBezTo>
                <a:cubicBezTo>
                  <a:pt x="50" y="3"/>
                  <a:pt x="56" y="0"/>
                  <a:pt x="63" y="0"/>
                </a:cubicBezTo>
                <a:cubicBezTo>
                  <a:pt x="71" y="0"/>
                  <a:pt x="77" y="3"/>
                  <a:pt x="82" y="9"/>
                </a:cubicBezTo>
                <a:cubicBezTo>
                  <a:pt x="87" y="16"/>
                  <a:pt x="90" y="23"/>
                  <a:pt x="90" y="32"/>
                </a:cubicBezTo>
                <a:close/>
                <a:moveTo>
                  <a:pt x="128" y="222"/>
                </a:moveTo>
                <a:cubicBezTo>
                  <a:pt x="128" y="232"/>
                  <a:pt x="124" y="238"/>
                  <a:pt x="116" y="238"/>
                </a:cubicBezTo>
                <a:cubicBezTo>
                  <a:pt x="107" y="238"/>
                  <a:pt x="103" y="232"/>
                  <a:pt x="103" y="222"/>
                </a:cubicBezTo>
                <a:cubicBezTo>
                  <a:pt x="103" y="115"/>
                  <a:pt x="103" y="115"/>
                  <a:pt x="103" y="115"/>
                </a:cubicBezTo>
                <a:cubicBezTo>
                  <a:pt x="97" y="115"/>
                  <a:pt x="97" y="115"/>
                  <a:pt x="97" y="115"/>
                </a:cubicBezTo>
                <a:cubicBezTo>
                  <a:pt x="97" y="372"/>
                  <a:pt x="97" y="372"/>
                  <a:pt x="97" y="372"/>
                </a:cubicBezTo>
                <a:cubicBezTo>
                  <a:pt x="97" y="383"/>
                  <a:pt x="92" y="388"/>
                  <a:pt x="82" y="388"/>
                </a:cubicBezTo>
                <a:cubicBezTo>
                  <a:pt x="72" y="388"/>
                  <a:pt x="68" y="383"/>
                  <a:pt x="68" y="372"/>
                </a:cubicBezTo>
                <a:cubicBezTo>
                  <a:pt x="68" y="220"/>
                  <a:pt x="68" y="220"/>
                  <a:pt x="68" y="220"/>
                </a:cubicBezTo>
                <a:cubicBezTo>
                  <a:pt x="60" y="220"/>
                  <a:pt x="60" y="220"/>
                  <a:pt x="60" y="220"/>
                </a:cubicBezTo>
                <a:cubicBezTo>
                  <a:pt x="60" y="372"/>
                  <a:pt x="60" y="372"/>
                  <a:pt x="60" y="372"/>
                </a:cubicBezTo>
                <a:cubicBezTo>
                  <a:pt x="60" y="383"/>
                  <a:pt x="55" y="388"/>
                  <a:pt x="45" y="388"/>
                </a:cubicBezTo>
                <a:cubicBezTo>
                  <a:pt x="35" y="388"/>
                  <a:pt x="30" y="383"/>
                  <a:pt x="30" y="372"/>
                </a:cubicBezTo>
                <a:cubicBezTo>
                  <a:pt x="30" y="115"/>
                  <a:pt x="30" y="115"/>
                  <a:pt x="30" y="115"/>
                </a:cubicBezTo>
                <a:cubicBezTo>
                  <a:pt x="24" y="115"/>
                  <a:pt x="24" y="115"/>
                  <a:pt x="24" y="115"/>
                </a:cubicBezTo>
                <a:cubicBezTo>
                  <a:pt x="24" y="222"/>
                  <a:pt x="24" y="222"/>
                  <a:pt x="24" y="222"/>
                </a:cubicBezTo>
                <a:cubicBezTo>
                  <a:pt x="24" y="232"/>
                  <a:pt x="20" y="238"/>
                  <a:pt x="12" y="238"/>
                </a:cubicBezTo>
                <a:cubicBezTo>
                  <a:pt x="4" y="238"/>
                  <a:pt x="0" y="232"/>
                  <a:pt x="0" y="222"/>
                </a:cubicBezTo>
                <a:cubicBezTo>
                  <a:pt x="0" y="99"/>
                  <a:pt x="0" y="99"/>
                  <a:pt x="0" y="99"/>
                </a:cubicBezTo>
                <a:cubicBezTo>
                  <a:pt x="0" y="79"/>
                  <a:pt x="11" y="70"/>
                  <a:pt x="33" y="70"/>
                </a:cubicBezTo>
                <a:cubicBezTo>
                  <a:pt x="95" y="70"/>
                  <a:pt x="95" y="70"/>
                  <a:pt x="95" y="70"/>
                </a:cubicBezTo>
                <a:cubicBezTo>
                  <a:pt x="117" y="70"/>
                  <a:pt x="128" y="79"/>
                  <a:pt x="128" y="99"/>
                </a:cubicBezTo>
                <a:lnTo>
                  <a:pt x="128" y="222"/>
                </a:lnTo>
                <a:close/>
              </a:path>
            </a:pathLst>
          </a:custGeom>
          <a:solidFill>
            <a:srgbClr val="BC0000"/>
          </a:solidFill>
          <a:ln>
            <a:noFill/>
          </a:ln>
        </p:spPr>
        <p:txBody>
          <a:bodyPr vert="horz" wrap="square" lIns="121920" tIns="60960" rIns="121920" bIns="60960" numCol="1" anchor="t" anchorCtr="0" compatLnSpc="1"/>
          <a:lstStyle/>
          <a:p>
            <a:endParaRPr lang="en-US" sz="2400"/>
          </a:p>
        </p:txBody>
      </p:sp>
      <p:sp>
        <p:nvSpPr>
          <p:cNvPr id="8" name="Freeform 7"/>
          <p:cNvSpPr>
            <a:spLocks noEditPoints="1"/>
          </p:cNvSpPr>
          <p:nvPr/>
        </p:nvSpPr>
        <p:spPr bwMode="auto">
          <a:xfrm>
            <a:off x="2001990" y="3708351"/>
            <a:ext cx="423333" cy="1284817"/>
          </a:xfrm>
          <a:custGeom>
            <a:avLst/>
            <a:gdLst>
              <a:gd name="T0" fmla="*/ 90 w 128"/>
              <a:gd name="T1" fmla="*/ 32 h 388"/>
              <a:gd name="T2" fmla="*/ 82 w 128"/>
              <a:gd name="T3" fmla="*/ 56 h 388"/>
              <a:gd name="T4" fmla="*/ 64 w 128"/>
              <a:gd name="T5" fmla="*/ 66 h 388"/>
              <a:gd name="T6" fmla="*/ 45 w 128"/>
              <a:gd name="T7" fmla="*/ 56 h 388"/>
              <a:gd name="T8" fmla="*/ 37 w 128"/>
              <a:gd name="T9" fmla="*/ 32 h 388"/>
              <a:gd name="T10" fmla="*/ 45 w 128"/>
              <a:gd name="T11" fmla="*/ 9 h 388"/>
              <a:gd name="T12" fmla="*/ 64 w 128"/>
              <a:gd name="T13" fmla="*/ 0 h 388"/>
              <a:gd name="T14" fmla="*/ 82 w 128"/>
              <a:gd name="T15" fmla="*/ 9 h 388"/>
              <a:gd name="T16" fmla="*/ 90 w 128"/>
              <a:gd name="T17" fmla="*/ 32 h 388"/>
              <a:gd name="T18" fmla="*/ 128 w 128"/>
              <a:gd name="T19" fmla="*/ 222 h 388"/>
              <a:gd name="T20" fmla="*/ 116 w 128"/>
              <a:gd name="T21" fmla="*/ 238 h 388"/>
              <a:gd name="T22" fmla="*/ 104 w 128"/>
              <a:gd name="T23" fmla="*/ 222 h 388"/>
              <a:gd name="T24" fmla="*/ 104 w 128"/>
              <a:gd name="T25" fmla="*/ 115 h 388"/>
              <a:gd name="T26" fmla="*/ 98 w 128"/>
              <a:gd name="T27" fmla="*/ 115 h 388"/>
              <a:gd name="T28" fmla="*/ 98 w 128"/>
              <a:gd name="T29" fmla="*/ 372 h 388"/>
              <a:gd name="T30" fmla="*/ 83 w 128"/>
              <a:gd name="T31" fmla="*/ 388 h 388"/>
              <a:gd name="T32" fmla="*/ 68 w 128"/>
              <a:gd name="T33" fmla="*/ 372 h 388"/>
              <a:gd name="T34" fmla="*/ 68 w 128"/>
              <a:gd name="T35" fmla="*/ 220 h 388"/>
              <a:gd name="T36" fmla="*/ 60 w 128"/>
              <a:gd name="T37" fmla="*/ 220 h 388"/>
              <a:gd name="T38" fmla="*/ 60 w 128"/>
              <a:gd name="T39" fmla="*/ 372 h 388"/>
              <a:gd name="T40" fmla="*/ 45 w 128"/>
              <a:gd name="T41" fmla="*/ 388 h 388"/>
              <a:gd name="T42" fmla="*/ 30 w 128"/>
              <a:gd name="T43" fmla="*/ 372 h 388"/>
              <a:gd name="T44" fmla="*/ 30 w 128"/>
              <a:gd name="T45" fmla="*/ 115 h 388"/>
              <a:gd name="T46" fmla="*/ 24 w 128"/>
              <a:gd name="T47" fmla="*/ 115 h 388"/>
              <a:gd name="T48" fmla="*/ 24 w 128"/>
              <a:gd name="T49" fmla="*/ 222 h 388"/>
              <a:gd name="T50" fmla="*/ 12 w 128"/>
              <a:gd name="T51" fmla="*/ 238 h 388"/>
              <a:gd name="T52" fmla="*/ 0 w 128"/>
              <a:gd name="T53" fmla="*/ 222 h 388"/>
              <a:gd name="T54" fmla="*/ 0 w 128"/>
              <a:gd name="T55" fmla="*/ 99 h 388"/>
              <a:gd name="T56" fmla="*/ 33 w 128"/>
              <a:gd name="T57" fmla="*/ 70 h 388"/>
              <a:gd name="T58" fmla="*/ 95 w 128"/>
              <a:gd name="T59" fmla="*/ 70 h 388"/>
              <a:gd name="T60" fmla="*/ 128 w 128"/>
              <a:gd name="T61" fmla="*/ 99 h 388"/>
              <a:gd name="T62" fmla="*/ 128 w 128"/>
              <a:gd name="T63" fmla="*/ 22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388">
                <a:moveTo>
                  <a:pt x="90" y="32"/>
                </a:moveTo>
                <a:cubicBezTo>
                  <a:pt x="90" y="41"/>
                  <a:pt x="88" y="49"/>
                  <a:pt x="82" y="56"/>
                </a:cubicBezTo>
                <a:cubicBezTo>
                  <a:pt x="77" y="63"/>
                  <a:pt x="71" y="66"/>
                  <a:pt x="64" y="66"/>
                </a:cubicBezTo>
                <a:cubicBezTo>
                  <a:pt x="57" y="66"/>
                  <a:pt x="50" y="63"/>
                  <a:pt x="45" y="56"/>
                </a:cubicBezTo>
                <a:cubicBezTo>
                  <a:pt x="40" y="49"/>
                  <a:pt x="37" y="41"/>
                  <a:pt x="37" y="32"/>
                </a:cubicBezTo>
                <a:cubicBezTo>
                  <a:pt x="37" y="23"/>
                  <a:pt x="40" y="16"/>
                  <a:pt x="45" y="9"/>
                </a:cubicBezTo>
                <a:cubicBezTo>
                  <a:pt x="50" y="3"/>
                  <a:pt x="56" y="0"/>
                  <a:pt x="64" y="0"/>
                </a:cubicBezTo>
                <a:cubicBezTo>
                  <a:pt x="71" y="0"/>
                  <a:pt x="77" y="3"/>
                  <a:pt x="82" y="9"/>
                </a:cubicBezTo>
                <a:cubicBezTo>
                  <a:pt x="88" y="16"/>
                  <a:pt x="90" y="23"/>
                  <a:pt x="90" y="32"/>
                </a:cubicBezTo>
                <a:close/>
                <a:moveTo>
                  <a:pt x="128" y="222"/>
                </a:moveTo>
                <a:cubicBezTo>
                  <a:pt x="128" y="232"/>
                  <a:pt x="124" y="238"/>
                  <a:pt x="116" y="238"/>
                </a:cubicBezTo>
                <a:cubicBezTo>
                  <a:pt x="108" y="238"/>
                  <a:pt x="104" y="232"/>
                  <a:pt x="104" y="222"/>
                </a:cubicBezTo>
                <a:cubicBezTo>
                  <a:pt x="104" y="115"/>
                  <a:pt x="104" y="115"/>
                  <a:pt x="104" y="115"/>
                </a:cubicBezTo>
                <a:cubicBezTo>
                  <a:pt x="98" y="115"/>
                  <a:pt x="98" y="115"/>
                  <a:pt x="98" y="115"/>
                </a:cubicBezTo>
                <a:cubicBezTo>
                  <a:pt x="98" y="372"/>
                  <a:pt x="98" y="372"/>
                  <a:pt x="98" y="372"/>
                </a:cubicBezTo>
                <a:cubicBezTo>
                  <a:pt x="98" y="383"/>
                  <a:pt x="93" y="388"/>
                  <a:pt x="83" y="388"/>
                </a:cubicBezTo>
                <a:cubicBezTo>
                  <a:pt x="73" y="388"/>
                  <a:pt x="68" y="383"/>
                  <a:pt x="68" y="372"/>
                </a:cubicBezTo>
                <a:cubicBezTo>
                  <a:pt x="68" y="220"/>
                  <a:pt x="68" y="220"/>
                  <a:pt x="68" y="220"/>
                </a:cubicBezTo>
                <a:cubicBezTo>
                  <a:pt x="60" y="220"/>
                  <a:pt x="60" y="220"/>
                  <a:pt x="60" y="220"/>
                </a:cubicBezTo>
                <a:cubicBezTo>
                  <a:pt x="60" y="372"/>
                  <a:pt x="60" y="372"/>
                  <a:pt x="60" y="372"/>
                </a:cubicBezTo>
                <a:cubicBezTo>
                  <a:pt x="60" y="383"/>
                  <a:pt x="55" y="388"/>
                  <a:pt x="45" y="388"/>
                </a:cubicBezTo>
                <a:cubicBezTo>
                  <a:pt x="35" y="388"/>
                  <a:pt x="30" y="383"/>
                  <a:pt x="30" y="372"/>
                </a:cubicBezTo>
                <a:cubicBezTo>
                  <a:pt x="30" y="115"/>
                  <a:pt x="30" y="115"/>
                  <a:pt x="30" y="115"/>
                </a:cubicBezTo>
                <a:cubicBezTo>
                  <a:pt x="24" y="115"/>
                  <a:pt x="24" y="115"/>
                  <a:pt x="24" y="115"/>
                </a:cubicBezTo>
                <a:cubicBezTo>
                  <a:pt x="24" y="222"/>
                  <a:pt x="24" y="222"/>
                  <a:pt x="24" y="222"/>
                </a:cubicBezTo>
                <a:cubicBezTo>
                  <a:pt x="24" y="232"/>
                  <a:pt x="20" y="238"/>
                  <a:pt x="12" y="238"/>
                </a:cubicBezTo>
                <a:cubicBezTo>
                  <a:pt x="4" y="238"/>
                  <a:pt x="0" y="232"/>
                  <a:pt x="0" y="222"/>
                </a:cubicBezTo>
                <a:cubicBezTo>
                  <a:pt x="0" y="99"/>
                  <a:pt x="0" y="99"/>
                  <a:pt x="0" y="99"/>
                </a:cubicBezTo>
                <a:cubicBezTo>
                  <a:pt x="0" y="79"/>
                  <a:pt x="11" y="70"/>
                  <a:pt x="33" y="70"/>
                </a:cubicBezTo>
                <a:cubicBezTo>
                  <a:pt x="95" y="70"/>
                  <a:pt x="95" y="70"/>
                  <a:pt x="95" y="70"/>
                </a:cubicBezTo>
                <a:cubicBezTo>
                  <a:pt x="117" y="70"/>
                  <a:pt x="128" y="79"/>
                  <a:pt x="128" y="99"/>
                </a:cubicBezTo>
                <a:lnTo>
                  <a:pt x="128" y="222"/>
                </a:lnTo>
                <a:close/>
              </a:path>
            </a:pathLst>
          </a:custGeom>
          <a:solidFill>
            <a:srgbClr val="BC0000"/>
          </a:solidFill>
          <a:ln>
            <a:noFill/>
          </a:ln>
        </p:spPr>
        <p:txBody>
          <a:bodyPr vert="horz" wrap="square" lIns="121920" tIns="60960" rIns="121920" bIns="60960" numCol="1" anchor="t" anchorCtr="0" compatLnSpc="1"/>
          <a:lstStyle/>
          <a:p>
            <a:endParaRPr lang="en-US" sz="2400"/>
          </a:p>
        </p:txBody>
      </p:sp>
      <p:sp>
        <p:nvSpPr>
          <p:cNvPr id="9" name="Freeform 8"/>
          <p:cNvSpPr>
            <a:spLocks noEditPoints="1"/>
          </p:cNvSpPr>
          <p:nvPr/>
        </p:nvSpPr>
        <p:spPr bwMode="auto">
          <a:xfrm>
            <a:off x="2624290" y="3297716"/>
            <a:ext cx="323851" cy="984251"/>
          </a:xfrm>
          <a:custGeom>
            <a:avLst/>
            <a:gdLst>
              <a:gd name="T0" fmla="*/ 69 w 98"/>
              <a:gd name="T1" fmla="*/ 24 h 297"/>
              <a:gd name="T2" fmla="*/ 63 w 98"/>
              <a:gd name="T3" fmla="*/ 43 h 297"/>
              <a:gd name="T4" fmla="*/ 49 w 98"/>
              <a:gd name="T5" fmla="*/ 51 h 297"/>
              <a:gd name="T6" fmla="*/ 35 w 98"/>
              <a:gd name="T7" fmla="*/ 43 h 297"/>
              <a:gd name="T8" fmla="*/ 29 w 98"/>
              <a:gd name="T9" fmla="*/ 24 h 297"/>
              <a:gd name="T10" fmla="*/ 34 w 98"/>
              <a:gd name="T11" fmla="*/ 7 h 297"/>
              <a:gd name="T12" fmla="*/ 49 w 98"/>
              <a:gd name="T13" fmla="*/ 0 h 297"/>
              <a:gd name="T14" fmla="*/ 63 w 98"/>
              <a:gd name="T15" fmla="*/ 7 h 297"/>
              <a:gd name="T16" fmla="*/ 69 w 98"/>
              <a:gd name="T17" fmla="*/ 24 h 297"/>
              <a:gd name="T18" fmla="*/ 98 w 98"/>
              <a:gd name="T19" fmla="*/ 169 h 297"/>
              <a:gd name="T20" fmla="*/ 89 w 98"/>
              <a:gd name="T21" fmla="*/ 182 h 297"/>
              <a:gd name="T22" fmla="*/ 79 w 98"/>
              <a:gd name="T23" fmla="*/ 169 h 297"/>
              <a:gd name="T24" fmla="*/ 79 w 98"/>
              <a:gd name="T25" fmla="*/ 88 h 297"/>
              <a:gd name="T26" fmla="*/ 75 w 98"/>
              <a:gd name="T27" fmla="*/ 88 h 297"/>
              <a:gd name="T28" fmla="*/ 75 w 98"/>
              <a:gd name="T29" fmla="*/ 284 h 297"/>
              <a:gd name="T30" fmla="*/ 63 w 98"/>
              <a:gd name="T31" fmla="*/ 297 h 297"/>
              <a:gd name="T32" fmla="*/ 52 w 98"/>
              <a:gd name="T33" fmla="*/ 284 h 297"/>
              <a:gd name="T34" fmla="*/ 52 w 98"/>
              <a:gd name="T35" fmla="*/ 168 h 297"/>
              <a:gd name="T36" fmla="*/ 46 w 98"/>
              <a:gd name="T37" fmla="*/ 168 h 297"/>
              <a:gd name="T38" fmla="*/ 46 w 98"/>
              <a:gd name="T39" fmla="*/ 284 h 297"/>
              <a:gd name="T40" fmla="*/ 35 w 98"/>
              <a:gd name="T41" fmla="*/ 297 h 297"/>
              <a:gd name="T42" fmla="*/ 23 w 98"/>
              <a:gd name="T43" fmla="*/ 284 h 297"/>
              <a:gd name="T44" fmla="*/ 23 w 98"/>
              <a:gd name="T45" fmla="*/ 88 h 297"/>
              <a:gd name="T46" fmla="*/ 19 w 98"/>
              <a:gd name="T47" fmla="*/ 88 h 297"/>
              <a:gd name="T48" fmla="*/ 19 w 98"/>
              <a:gd name="T49" fmla="*/ 169 h 297"/>
              <a:gd name="T50" fmla="*/ 9 w 98"/>
              <a:gd name="T51" fmla="*/ 182 h 297"/>
              <a:gd name="T52" fmla="*/ 0 w 98"/>
              <a:gd name="T53" fmla="*/ 169 h 297"/>
              <a:gd name="T54" fmla="*/ 0 w 98"/>
              <a:gd name="T55" fmla="*/ 76 h 297"/>
              <a:gd name="T56" fmla="*/ 25 w 98"/>
              <a:gd name="T57" fmla="*/ 53 h 297"/>
              <a:gd name="T58" fmla="*/ 73 w 98"/>
              <a:gd name="T59" fmla="*/ 53 h 297"/>
              <a:gd name="T60" fmla="*/ 98 w 98"/>
              <a:gd name="T61" fmla="*/ 76 h 297"/>
              <a:gd name="T62" fmla="*/ 98 w 98"/>
              <a:gd name="T63" fmla="*/ 169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8" h="297">
                <a:moveTo>
                  <a:pt x="69" y="24"/>
                </a:moveTo>
                <a:cubicBezTo>
                  <a:pt x="69" y="31"/>
                  <a:pt x="67" y="37"/>
                  <a:pt x="63" y="43"/>
                </a:cubicBezTo>
                <a:cubicBezTo>
                  <a:pt x="59" y="48"/>
                  <a:pt x="54" y="51"/>
                  <a:pt x="49" y="51"/>
                </a:cubicBezTo>
                <a:cubicBezTo>
                  <a:pt x="43" y="51"/>
                  <a:pt x="39" y="48"/>
                  <a:pt x="35" y="43"/>
                </a:cubicBezTo>
                <a:cubicBezTo>
                  <a:pt x="31" y="37"/>
                  <a:pt x="29" y="31"/>
                  <a:pt x="29" y="24"/>
                </a:cubicBezTo>
                <a:cubicBezTo>
                  <a:pt x="29" y="18"/>
                  <a:pt x="31" y="12"/>
                  <a:pt x="34" y="7"/>
                </a:cubicBezTo>
                <a:cubicBezTo>
                  <a:pt x="38" y="3"/>
                  <a:pt x="43" y="0"/>
                  <a:pt x="49" y="0"/>
                </a:cubicBezTo>
                <a:cubicBezTo>
                  <a:pt x="54" y="0"/>
                  <a:pt x="59" y="3"/>
                  <a:pt x="63" y="7"/>
                </a:cubicBezTo>
                <a:cubicBezTo>
                  <a:pt x="67" y="12"/>
                  <a:pt x="69" y="18"/>
                  <a:pt x="69" y="24"/>
                </a:cubicBezTo>
                <a:close/>
                <a:moveTo>
                  <a:pt x="98" y="169"/>
                </a:moveTo>
                <a:cubicBezTo>
                  <a:pt x="98" y="178"/>
                  <a:pt x="95" y="182"/>
                  <a:pt x="89" y="182"/>
                </a:cubicBezTo>
                <a:cubicBezTo>
                  <a:pt x="82" y="182"/>
                  <a:pt x="79" y="178"/>
                  <a:pt x="79" y="169"/>
                </a:cubicBezTo>
                <a:cubicBezTo>
                  <a:pt x="79" y="88"/>
                  <a:pt x="79" y="88"/>
                  <a:pt x="79" y="88"/>
                </a:cubicBezTo>
                <a:cubicBezTo>
                  <a:pt x="75" y="88"/>
                  <a:pt x="75" y="88"/>
                  <a:pt x="75" y="88"/>
                </a:cubicBezTo>
                <a:cubicBezTo>
                  <a:pt x="75" y="284"/>
                  <a:pt x="75" y="284"/>
                  <a:pt x="75" y="284"/>
                </a:cubicBezTo>
                <a:cubicBezTo>
                  <a:pt x="75" y="292"/>
                  <a:pt x="71" y="297"/>
                  <a:pt x="63" y="297"/>
                </a:cubicBezTo>
                <a:cubicBezTo>
                  <a:pt x="56" y="297"/>
                  <a:pt x="52" y="292"/>
                  <a:pt x="52" y="284"/>
                </a:cubicBezTo>
                <a:cubicBezTo>
                  <a:pt x="52" y="168"/>
                  <a:pt x="52" y="168"/>
                  <a:pt x="52" y="168"/>
                </a:cubicBezTo>
                <a:cubicBezTo>
                  <a:pt x="46" y="168"/>
                  <a:pt x="46" y="168"/>
                  <a:pt x="46" y="168"/>
                </a:cubicBezTo>
                <a:cubicBezTo>
                  <a:pt x="46" y="284"/>
                  <a:pt x="46" y="284"/>
                  <a:pt x="46" y="284"/>
                </a:cubicBezTo>
                <a:cubicBezTo>
                  <a:pt x="46" y="292"/>
                  <a:pt x="42" y="297"/>
                  <a:pt x="35" y="297"/>
                </a:cubicBezTo>
                <a:cubicBezTo>
                  <a:pt x="27" y="297"/>
                  <a:pt x="23" y="292"/>
                  <a:pt x="23" y="284"/>
                </a:cubicBezTo>
                <a:cubicBezTo>
                  <a:pt x="23" y="88"/>
                  <a:pt x="23" y="88"/>
                  <a:pt x="23" y="88"/>
                </a:cubicBezTo>
                <a:cubicBezTo>
                  <a:pt x="19" y="88"/>
                  <a:pt x="19" y="88"/>
                  <a:pt x="19" y="88"/>
                </a:cubicBezTo>
                <a:cubicBezTo>
                  <a:pt x="19" y="169"/>
                  <a:pt x="19" y="169"/>
                  <a:pt x="19" y="169"/>
                </a:cubicBezTo>
                <a:cubicBezTo>
                  <a:pt x="19" y="178"/>
                  <a:pt x="16" y="182"/>
                  <a:pt x="9" y="182"/>
                </a:cubicBezTo>
                <a:cubicBezTo>
                  <a:pt x="3" y="182"/>
                  <a:pt x="0" y="178"/>
                  <a:pt x="0" y="169"/>
                </a:cubicBezTo>
                <a:cubicBezTo>
                  <a:pt x="0" y="76"/>
                  <a:pt x="0" y="76"/>
                  <a:pt x="0" y="76"/>
                </a:cubicBezTo>
                <a:cubicBezTo>
                  <a:pt x="0" y="61"/>
                  <a:pt x="9" y="53"/>
                  <a:pt x="25" y="53"/>
                </a:cubicBezTo>
                <a:cubicBezTo>
                  <a:pt x="73" y="53"/>
                  <a:pt x="73" y="53"/>
                  <a:pt x="73" y="53"/>
                </a:cubicBezTo>
                <a:cubicBezTo>
                  <a:pt x="90" y="53"/>
                  <a:pt x="98" y="61"/>
                  <a:pt x="98" y="76"/>
                </a:cubicBezTo>
                <a:lnTo>
                  <a:pt x="98" y="169"/>
                </a:lnTo>
                <a:close/>
              </a:path>
            </a:pathLst>
          </a:custGeom>
          <a:solidFill>
            <a:srgbClr val="BC0000"/>
          </a:solidFill>
          <a:ln>
            <a:noFill/>
          </a:ln>
        </p:spPr>
        <p:txBody>
          <a:bodyPr vert="horz" wrap="square" lIns="121920" tIns="60960" rIns="121920" bIns="60960" numCol="1" anchor="t" anchorCtr="0" compatLnSpc="1"/>
          <a:lstStyle/>
          <a:p>
            <a:endParaRPr lang="en-US" sz="2400"/>
          </a:p>
        </p:txBody>
      </p:sp>
      <p:sp>
        <p:nvSpPr>
          <p:cNvPr id="10" name="Freeform 9"/>
          <p:cNvSpPr>
            <a:spLocks noEditPoints="1"/>
          </p:cNvSpPr>
          <p:nvPr/>
        </p:nvSpPr>
        <p:spPr bwMode="auto">
          <a:xfrm>
            <a:off x="3591606" y="3297716"/>
            <a:ext cx="323851" cy="984251"/>
          </a:xfrm>
          <a:custGeom>
            <a:avLst/>
            <a:gdLst>
              <a:gd name="T0" fmla="*/ 69 w 98"/>
              <a:gd name="T1" fmla="*/ 24 h 297"/>
              <a:gd name="T2" fmla="*/ 63 w 98"/>
              <a:gd name="T3" fmla="*/ 43 h 297"/>
              <a:gd name="T4" fmla="*/ 49 w 98"/>
              <a:gd name="T5" fmla="*/ 51 h 297"/>
              <a:gd name="T6" fmla="*/ 35 w 98"/>
              <a:gd name="T7" fmla="*/ 43 h 297"/>
              <a:gd name="T8" fmla="*/ 29 w 98"/>
              <a:gd name="T9" fmla="*/ 24 h 297"/>
              <a:gd name="T10" fmla="*/ 35 w 98"/>
              <a:gd name="T11" fmla="*/ 7 h 297"/>
              <a:gd name="T12" fmla="*/ 49 w 98"/>
              <a:gd name="T13" fmla="*/ 0 h 297"/>
              <a:gd name="T14" fmla="*/ 63 w 98"/>
              <a:gd name="T15" fmla="*/ 7 h 297"/>
              <a:gd name="T16" fmla="*/ 69 w 98"/>
              <a:gd name="T17" fmla="*/ 24 h 297"/>
              <a:gd name="T18" fmla="*/ 98 w 98"/>
              <a:gd name="T19" fmla="*/ 169 h 297"/>
              <a:gd name="T20" fmla="*/ 89 w 98"/>
              <a:gd name="T21" fmla="*/ 182 h 297"/>
              <a:gd name="T22" fmla="*/ 80 w 98"/>
              <a:gd name="T23" fmla="*/ 169 h 297"/>
              <a:gd name="T24" fmla="*/ 80 w 98"/>
              <a:gd name="T25" fmla="*/ 88 h 297"/>
              <a:gd name="T26" fmla="*/ 75 w 98"/>
              <a:gd name="T27" fmla="*/ 88 h 297"/>
              <a:gd name="T28" fmla="*/ 75 w 98"/>
              <a:gd name="T29" fmla="*/ 284 h 297"/>
              <a:gd name="T30" fmla="*/ 64 w 98"/>
              <a:gd name="T31" fmla="*/ 297 h 297"/>
              <a:gd name="T32" fmla="*/ 52 w 98"/>
              <a:gd name="T33" fmla="*/ 284 h 297"/>
              <a:gd name="T34" fmla="*/ 52 w 98"/>
              <a:gd name="T35" fmla="*/ 168 h 297"/>
              <a:gd name="T36" fmla="*/ 46 w 98"/>
              <a:gd name="T37" fmla="*/ 168 h 297"/>
              <a:gd name="T38" fmla="*/ 46 w 98"/>
              <a:gd name="T39" fmla="*/ 284 h 297"/>
              <a:gd name="T40" fmla="*/ 35 w 98"/>
              <a:gd name="T41" fmla="*/ 297 h 297"/>
              <a:gd name="T42" fmla="*/ 24 w 98"/>
              <a:gd name="T43" fmla="*/ 284 h 297"/>
              <a:gd name="T44" fmla="*/ 24 w 98"/>
              <a:gd name="T45" fmla="*/ 88 h 297"/>
              <a:gd name="T46" fmla="*/ 19 w 98"/>
              <a:gd name="T47" fmla="*/ 88 h 297"/>
              <a:gd name="T48" fmla="*/ 19 w 98"/>
              <a:gd name="T49" fmla="*/ 169 h 297"/>
              <a:gd name="T50" fmla="*/ 10 w 98"/>
              <a:gd name="T51" fmla="*/ 182 h 297"/>
              <a:gd name="T52" fmla="*/ 0 w 98"/>
              <a:gd name="T53" fmla="*/ 169 h 297"/>
              <a:gd name="T54" fmla="*/ 0 w 98"/>
              <a:gd name="T55" fmla="*/ 76 h 297"/>
              <a:gd name="T56" fmla="*/ 26 w 98"/>
              <a:gd name="T57" fmla="*/ 53 h 297"/>
              <a:gd name="T58" fmla="*/ 73 w 98"/>
              <a:gd name="T59" fmla="*/ 53 h 297"/>
              <a:gd name="T60" fmla="*/ 98 w 98"/>
              <a:gd name="T61" fmla="*/ 76 h 297"/>
              <a:gd name="T62" fmla="*/ 98 w 98"/>
              <a:gd name="T63" fmla="*/ 169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8" h="297">
                <a:moveTo>
                  <a:pt x="69" y="24"/>
                </a:moveTo>
                <a:cubicBezTo>
                  <a:pt x="69" y="31"/>
                  <a:pt x="67" y="37"/>
                  <a:pt x="63" y="43"/>
                </a:cubicBezTo>
                <a:cubicBezTo>
                  <a:pt x="59" y="48"/>
                  <a:pt x="55" y="51"/>
                  <a:pt x="49" y="51"/>
                </a:cubicBezTo>
                <a:cubicBezTo>
                  <a:pt x="44" y="51"/>
                  <a:pt x="39" y="48"/>
                  <a:pt x="35" y="43"/>
                </a:cubicBezTo>
                <a:cubicBezTo>
                  <a:pt x="31" y="37"/>
                  <a:pt x="29" y="31"/>
                  <a:pt x="29" y="24"/>
                </a:cubicBezTo>
                <a:cubicBezTo>
                  <a:pt x="29" y="18"/>
                  <a:pt x="31" y="12"/>
                  <a:pt x="35" y="7"/>
                </a:cubicBezTo>
                <a:cubicBezTo>
                  <a:pt x="39" y="3"/>
                  <a:pt x="44" y="0"/>
                  <a:pt x="49" y="0"/>
                </a:cubicBezTo>
                <a:cubicBezTo>
                  <a:pt x="55" y="0"/>
                  <a:pt x="59" y="3"/>
                  <a:pt x="63" y="7"/>
                </a:cubicBezTo>
                <a:cubicBezTo>
                  <a:pt x="67" y="12"/>
                  <a:pt x="69" y="18"/>
                  <a:pt x="69" y="24"/>
                </a:cubicBezTo>
                <a:close/>
                <a:moveTo>
                  <a:pt x="98" y="169"/>
                </a:moveTo>
                <a:cubicBezTo>
                  <a:pt x="98" y="178"/>
                  <a:pt x="95" y="182"/>
                  <a:pt x="89" y="182"/>
                </a:cubicBezTo>
                <a:cubicBezTo>
                  <a:pt x="83" y="182"/>
                  <a:pt x="80" y="178"/>
                  <a:pt x="80" y="169"/>
                </a:cubicBezTo>
                <a:cubicBezTo>
                  <a:pt x="80" y="88"/>
                  <a:pt x="80" y="88"/>
                  <a:pt x="80" y="88"/>
                </a:cubicBezTo>
                <a:cubicBezTo>
                  <a:pt x="75" y="88"/>
                  <a:pt x="75" y="88"/>
                  <a:pt x="75" y="88"/>
                </a:cubicBezTo>
                <a:cubicBezTo>
                  <a:pt x="75" y="284"/>
                  <a:pt x="75" y="284"/>
                  <a:pt x="75" y="284"/>
                </a:cubicBezTo>
                <a:cubicBezTo>
                  <a:pt x="75" y="292"/>
                  <a:pt x="71" y="297"/>
                  <a:pt x="64" y="297"/>
                </a:cubicBezTo>
                <a:cubicBezTo>
                  <a:pt x="56" y="297"/>
                  <a:pt x="52" y="292"/>
                  <a:pt x="52" y="284"/>
                </a:cubicBezTo>
                <a:cubicBezTo>
                  <a:pt x="52" y="168"/>
                  <a:pt x="52" y="168"/>
                  <a:pt x="52" y="168"/>
                </a:cubicBezTo>
                <a:cubicBezTo>
                  <a:pt x="46" y="168"/>
                  <a:pt x="46" y="168"/>
                  <a:pt x="46" y="168"/>
                </a:cubicBezTo>
                <a:cubicBezTo>
                  <a:pt x="46" y="284"/>
                  <a:pt x="46" y="284"/>
                  <a:pt x="46" y="284"/>
                </a:cubicBezTo>
                <a:cubicBezTo>
                  <a:pt x="46" y="292"/>
                  <a:pt x="43" y="297"/>
                  <a:pt x="35" y="297"/>
                </a:cubicBezTo>
                <a:cubicBezTo>
                  <a:pt x="27" y="297"/>
                  <a:pt x="24" y="292"/>
                  <a:pt x="24" y="284"/>
                </a:cubicBezTo>
                <a:cubicBezTo>
                  <a:pt x="24" y="88"/>
                  <a:pt x="24" y="88"/>
                  <a:pt x="24" y="88"/>
                </a:cubicBezTo>
                <a:cubicBezTo>
                  <a:pt x="19" y="88"/>
                  <a:pt x="19" y="88"/>
                  <a:pt x="19" y="88"/>
                </a:cubicBezTo>
                <a:cubicBezTo>
                  <a:pt x="19" y="169"/>
                  <a:pt x="19" y="169"/>
                  <a:pt x="19" y="169"/>
                </a:cubicBezTo>
                <a:cubicBezTo>
                  <a:pt x="19" y="178"/>
                  <a:pt x="16" y="182"/>
                  <a:pt x="10" y="182"/>
                </a:cubicBezTo>
                <a:cubicBezTo>
                  <a:pt x="3" y="182"/>
                  <a:pt x="0" y="178"/>
                  <a:pt x="0" y="169"/>
                </a:cubicBezTo>
                <a:cubicBezTo>
                  <a:pt x="0" y="76"/>
                  <a:pt x="0" y="76"/>
                  <a:pt x="0" y="76"/>
                </a:cubicBezTo>
                <a:cubicBezTo>
                  <a:pt x="0" y="61"/>
                  <a:pt x="9" y="53"/>
                  <a:pt x="26" y="53"/>
                </a:cubicBezTo>
                <a:cubicBezTo>
                  <a:pt x="73" y="53"/>
                  <a:pt x="73" y="53"/>
                  <a:pt x="73" y="53"/>
                </a:cubicBezTo>
                <a:cubicBezTo>
                  <a:pt x="90" y="53"/>
                  <a:pt x="98" y="61"/>
                  <a:pt x="98" y="76"/>
                </a:cubicBezTo>
                <a:lnTo>
                  <a:pt x="98" y="169"/>
                </a:lnTo>
                <a:close/>
              </a:path>
            </a:pathLst>
          </a:custGeom>
          <a:solidFill>
            <a:srgbClr val="BC0000"/>
          </a:solidFill>
          <a:ln>
            <a:noFill/>
          </a:ln>
        </p:spPr>
        <p:txBody>
          <a:bodyPr vert="horz" wrap="square" lIns="121920" tIns="60960" rIns="121920" bIns="60960" numCol="1" anchor="t" anchorCtr="0" compatLnSpc="1"/>
          <a:lstStyle/>
          <a:p>
            <a:endParaRPr lang="en-US" sz="2400"/>
          </a:p>
        </p:txBody>
      </p:sp>
      <p:sp>
        <p:nvSpPr>
          <p:cNvPr id="11" name="Freeform 10"/>
          <p:cNvSpPr>
            <a:spLocks noEditPoints="1"/>
          </p:cNvSpPr>
          <p:nvPr/>
        </p:nvSpPr>
        <p:spPr bwMode="auto">
          <a:xfrm>
            <a:off x="1671790" y="3297716"/>
            <a:ext cx="323851" cy="984251"/>
          </a:xfrm>
          <a:custGeom>
            <a:avLst/>
            <a:gdLst>
              <a:gd name="T0" fmla="*/ 69 w 98"/>
              <a:gd name="T1" fmla="*/ 24 h 297"/>
              <a:gd name="T2" fmla="*/ 63 w 98"/>
              <a:gd name="T3" fmla="*/ 43 h 297"/>
              <a:gd name="T4" fmla="*/ 48 w 98"/>
              <a:gd name="T5" fmla="*/ 51 h 297"/>
              <a:gd name="T6" fmla="*/ 34 w 98"/>
              <a:gd name="T7" fmla="*/ 43 h 297"/>
              <a:gd name="T8" fmla="*/ 28 w 98"/>
              <a:gd name="T9" fmla="*/ 24 h 297"/>
              <a:gd name="T10" fmla="*/ 34 w 98"/>
              <a:gd name="T11" fmla="*/ 7 h 297"/>
              <a:gd name="T12" fmla="*/ 48 w 98"/>
              <a:gd name="T13" fmla="*/ 0 h 297"/>
              <a:gd name="T14" fmla="*/ 63 w 98"/>
              <a:gd name="T15" fmla="*/ 7 h 297"/>
              <a:gd name="T16" fmla="*/ 69 w 98"/>
              <a:gd name="T17" fmla="*/ 24 h 297"/>
              <a:gd name="T18" fmla="*/ 98 w 98"/>
              <a:gd name="T19" fmla="*/ 169 h 297"/>
              <a:gd name="T20" fmla="*/ 88 w 98"/>
              <a:gd name="T21" fmla="*/ 182 h 297"/>
              <a:gd name="T22" fmla="*/ 79 w 98"/>
              <a:gd name="T23" fmla="*/ 169 h 297"/>
              <a:gd name="T24" fmla="*/ 79 w 98"/>
              <a:gd name="T25" fmla="*/ 88 h 297"/>
              <a:gd name="T26" fmla="*/ 74 w 98"/>
              <a:gd name="T27" fmla="*/ 88 h 297"/>
              <a:gd name="T28" fmla="*/ 74 w 98"/>
              <a:gd name="T29" fmla="*/ 284 h 297"/>
              <a:gd name="T30" fmla="*/ 63 w 98"/>
              <a:gd name="T31" fmla="*/ 297 h 297"/>
              <a:gd name="T32" fmla="*/ 52 w 98"/>
              <a:gd name="T33" fmla="*/ 284 h 297"/>
              <a:gd name="T34" fmla="*/ 52 w 98"/>
              <a:gd name="T35" fmla="*/ 168 h 297"/>
              <a:gd name="T36" fmla="*/ 46 w 98"/>
              <a:gd name="T37" fmla="*/ 168 h 297"/>
              <a:gd name="T38" fmla="*/ 46 w 98"/>
              <a:gd name="T39" fmla="*/ 284 h 297"/>
              <a:gd name="T40" fmla="*/ 34 w 98"/>
              <a:gd name="T41" fmla="*/ 297 h 297"/>
              <a:gd name="T42" fmla="*/ 23 w 98"/>
              <a:gd name="T43" fmla="*/ 284 h 297"/>
              <a:gd name="T44" fmla="*/ 23 w 98"/>
              <a:gd name="T45" fmla="*/ 88 h 297"/>
              <a:gd name="T46" fmla="*/ 18 w 98"/>
              <a:gd name="T47" fmla="*/ 88 h 297"/>
              <a:gd name="T48" fmla="*/ 18 w 98"/>
              <a:gd name="T49" fmla="*/ 169 h 297"/>
              <a:gd name="T50" fmla="*/ 9 w 98"/>
              <a:gd name="T51" fmla="*/ 182 h 297"/>
              <a:gd name="T52" fmla="*/ 0 w 98"/>
              <a:gd name="T53" fmla="*/ 169 h 297"/>
              <a:gd name="T54" fmla="*/ 0 w 98"/>
              <a:gd name="T55" fmla="*/ 76 h 297"/>
              <a:gd name="T56" fmla="*/ 25 w 98"/>
              <a:gd name="T57" fmla="*/ 53 h 297"/>
              <a:gd name="T58" fmla="*/ 72 w 98"/>
              <a:gd name="T59" fmla="*/ 53 h 297"/>
              <a:gd name="T60" fmla="*/ 98 w 98"/>
              <a:gd name="T61" fmla="*/ 76 h 297"/>
              <a:gd name="T62" fmla="*/ 98 w 98"/>
              <a:gd name="T63" fmla="*/ 169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8" h="297">
                <a:moveTo>
                  <a:pt x="69" y="24"/>
                </a:moveTo>
                <a:cubicBezTo>
                  <a:pt x="69" y="31"/>
                  <a:pt x="67" y="37"/>
                  <a:pt x="63" y="43"/>
                </a:cubicBezTo>
                <a:cubicBezTo>
                  <a:pt x="59" y="48"/>
                  <a:pt x="54" y="51"/>
                  <a:pt x="48" y="51"/>
                </a:cubicBezTo>
                <a:cubicBezTo>
                  <a:pt x="43" y="51"/>
                  <a:pt x="38" y="48"/>
                  <a:pt x="34" y="43"/>
                </a:cubicBezTo>
                <a:cubicBezTo>
                  <a:pt x="30" y="37"/>
                  <a:pt x="28" y="31"/>
                  <a:pt x="28" y="24"/>
                </a:cubicBezTo>
                <a:cubicBezTo>
                  <a:pt x="28" y="18"/>
                  <a:pt x="30" y="12"/>
                  <a:pt x="34" y="7"/>
                </a:cubicBezTo>
                <a:cubicBezTo>
                  <a:pt x="38" y="3"/>
                  <a:pt x="43" y="0"/>
                  <a:pt x="48" y="0"/>
                </a:cubicBezTo>
                <a:cubicBezTo>
                  <a:pt x="54" y="0"/>
                  <a:pt x="59" y="3"/>
                  <a:pt x="63" y="7"/>
                </a:cubicBezTo>
                <a:cubicBezTo>
                  <a:pt x="67" y="12"/>
                  <a:pt x="69" y="18"/>
                  <a:pt x="69" y="24"/>
                </a:cubicBezTo>
                <a:close/>
                <a:moveTo>
                  <a:pt x="98" y="169"/>
                </a:moveTo>
                <a:cubicBezTo>
                  <a:pt x="98" y="178"/>
                  <a:pt x="95" y="182"/>
                  <a:pt x="88" y="182"/>
                </a:cubicBezTo>
                <a:cubicBezTo>
                  <a:pt x="82" y="182"/>
                  <a:pt x="79" y="178"/>
                  <a:pt x="79" y="169"/>
                </a:cubicBezTo>
                <a:cubicBezTo>
                  <a:pt x="79" y="88"/>
                  <a:pt x="79" y="88"/>
                  <a:pt x="79" y="88"/>
                </a:cubicBezTo>
                <a:cubicBezTo>
                  <a:pt x="74" y="88"/>
                  <a:pt x="74" y="88"/>
                  <a:pt x="74" y="88"/>
                </a:cubicBezTo>
                <a:cubicBezTo>
                  <a:pt x="74" y="284"/>
                  <a:pt x="74" y="284"/>
                  <a:pt x="74" y="284"/>
                </a:cubicBezTo>
                <a:cubicBezTo>
                  <a:pt x="74" y="292"/>
                  <a:pt x="71" y="297"/>
                  <a:pt x="63" y="297"/>
                </a:cubicBezTo>
                <a:cubicBezTo>
                  <a:pt x="55" y="297"/>
                  <a:pt x="52" y="292"/>
                  <a:pt x="52" y="284"/>
                </a:cubicBezTo>
                <a:cubicBezTo>
                  <a:pt x="52" y="168"/>
                  <a:pt x="52" y="168"/>
                  <a:pt x="52" y="168"/>
                </a:cubicBezTo>
                <a:cubicBezTo>
                  <a:pt x="46" y="168"/>
                  <a:pt x="46" y="168"/>
                  <a:pt x="46" y="168"/>
                </a:cubicBezTo>
                <a:cubicBezTo>
                  <a:pt x="46" y="284"/>
                  <a:pt x="46" y="284"/>
                  <a:pt x="46" y="284"/>
                </a:cubicBezTo>
                <a:cubicBezTo>
                  <a:pt x="46" y="292"/>
                  <a:pt x="42" y="297"/>
                  <a:pt x="34" y="297"/>
                </a:cubicBezTo>
                <a:cubicBezTo>
                  <a:pt x="27" y="297"/>
                  <a:pt x="23" y="292"/>
                  <a:pt x="23" y="284"/>
                </a:cubicBezTo>
                <a:cubicBezTo>
                  <a:pt x="23" y="88"/>
                  <a:pt x="23" y="88"/>
                  <a:pt x="23" y="88"/>
                </a:cubicBezTo>
                <a:cubicBezTo>
                  <a:pt x="18" y="88"/>
                  <a:pt x="18" y="88"/>
                  <a:pt x="18" y="88"/>
                </a:cubicBezTo>
                <a:cubicBezTo>
                  <a:pt x="18" y="169"/>
                  <a:pt x="18" y="169"/>
                  <a:pt x="18" y="169"/>
                </a:cubicBezTo>
                <a:cubicBezTo>
                  <a:pt x="18" y="178"/>
                  <a:pt x="15" y="182"/>
                  <a:pt x="9" y="182"/>
                </a:cubicBezTo>
                <a:cubicBezTo>
                  <a:pt x="3" y="182"/>
                  <a:pt x="0" y="178"/>
                  <a:pt x="0" y="169"/>
                </a:cubicBezTo>
                <a:cubicBezTo>
                  <a:pt x="0" y="76"/>
                  <a:pt x="0" y="76"/>
                  <a:pt x="0" y="76"/>
                </a:cubicBezTo>
                <a:cubicBezTo>
                  <a:pt x="0" y="61"/>
                  <a:pt x="8" y="53"/>
                  <a:pt x="25" y="53"/>
                </a:cubicBezTo>
                <a:cubicBezTo>
                  <a:pt x="72" y="53"/>
                  <a:pt x="72" y="53"/>
                  <a:pt x="72" y="53"/>
                </a:cubicBezTo>
                <a:cubicBezTo>
                  <a:pt x="89" y="53"/>
                  <a:pt x="98" y="61"/>
                  <a:pt x="98" y="76"/>
                </a:cubicBezTo>
                <a:lnTo>
                  <a:pt x="98" y="169"/>
                </a:lnTo>
                <a:close/>
              </a:path>
            </a:pathLst>
          </a:custGeom>
          <a:solidFill>
            <a:srgbClr val="BC0000"/>
          </a:solidFill>
          <a:ln>
            <a:noFill/>
          </a:ln>
        </p:spPr>
        <p:txBody>
          <a:bodyPr vert="horz" wrap="square" lIns="121920" tIns="60960" rIns="121920" bIns="60960" numCol="1" anchor="t" anchorCtr="0" compatLnSpc="1"/>
          <a:lstStyle/>
          <a:p>
            <a:endParaRPr lang="en-US" sz="2400"/>
          </a:p>
        </p:txBody>
      </p:sp>
      <p:sp>
        <p:nvSpPr>
          <p:cNvPr id="12" name="Freeform 11"/>
          <p:cNvSpPr>
            <a:spLocks noEditPoints="1"/>
          </p:cNvSpPr>
          <p:nvPr/>
        </p:nvSpPr>
        <p:spPr bwMode="auto">
          <a:xfrm>
            <a:off x="2296206" y="2870150"/>
            <a:ext cx="270933" cy="823384"/>
          </a:xfrm>
          <a:custGeom>
            <a:avLst/>
            <a:gdLst>
              <a:gd name="T0" fmla="*/ 57 w 82"/>
              <a:gd name="T1" fmla="*/ 20 h 249"/>
              <a:gd name="T2" fmla="*/ 52 w 82"/>
              <a:gd name="T3" fmla="*/ 36 h 249"/>
              <a:gd name="T4" fmla="*/ 40 w 82"/>
              <a:gd name="T5" fmla="*/ 42 h 249"/>
              <a:gd name="T6" fmla="*/ 29 w 82"/>
              <a:gd name="T7" fmla="*/ 36 h 249"/>
              <a:gd name="T8" fmla="*/ 24 w 82"/>
              <a:gd name="T9" fmla="*/ 20 h 249"/>
              <a:gd name="T10" fmla="*/ 28 w 82"/>
              <a:gd name="T11" fmla="*/ 6 h 249"/>
              <a:gd name="T12" fmla="*/ 40 w 82"/>
              <a:gd name="T13" fmla="*/ 0 h 249"/>
              <a:gd name="T14" fmla="*/ 52 w 82"/>
              <a:gd name="T15" fmla="*/ 6 h 249"/>
              <a:gd name="T16" fmla="*/ 57 w 82"/>
              <a:gd name="T17" fmla="*/ 20 h 249"/>
              <a:gd name="T18" fmla="*/ 82 w 82"/>
              <a:gd name="T19" fmla="*/ 142 h 249"/>
              <a:gd name="T20" fmla="*/ 74 w 82"/>
              <a:gd name="T21" fmla="*/ 152 h 249"/>
              <a:gd name="T22" fmla="*/ 66 w 82"/>
              <a:gd name="T23" fmla="*/ 142 h 249"/>
              <a:gd name="T24" fmla="*/ 66 w 82"/>
              <a:gd name="T25" fmla="*/ 74 h 249"/>
              <a:gd name="T26" fmla="*/ 62 w 82"/>
              <a:gd name="T27" fmla="*/ 74 h 249"/>
              <a:gd name="T28" fmla="*/ 62 w 82"/>
              <a:gd name="T29" fmla="*/ 239 h 249"/>
              <a:gd name="T30" fmla="*/ 53 w 82"/>
              <a:gd name="T31" fmla="*/ 249 h 249"/>
              <a:gd name="T32" fmla="*/ 43 w 82"/>
              <a:gd name="T33" fmla="*/ 239 h 249"/>
              <a:gd name="T34" fmla="*/ 43 w 82"/>
              <a:gd name="T35" fmla="*/ 141 h 249"/>
              <a:gd name="T36" fmla="*/ 38 w 82"/>
              <a:gd name="T37" fmla="*/ 141 h 249"/>
              <a:gd name="T38" fmla="*/ 38 w 82"/>
              <a:gd name="T39" fmla="*/ 239 h 249"/>
              <a:gd name="T40" fmla="*/ 29 w 82"/>
              <a:gd name="T41" fmla="*/ 249 h 249"/>
              <a:gd name="T42" fmla="*/ 19 w 82"/>
              <a:gd name="T43" fmla="*/ 239 h 249"/>
              <a:gd name="T44" fmla="*/ 19 w 82"/>
              <a:gd name="T45" fmla="*/ 74 h 249"/>
              <a:gd name="T46" fmla="*/ 15 w 82"/>
              <a:gd name="T47" fmla="*/ 74 h 249"/>
              <a:gd name="T48" fmla="*/ 15 w 82"/>
              <a:gd name="T49" fmla="*/ 142 h 249"/>
              <a:gd name="T50" fmla="*/ 7 w 82"/>
              <a:gd name="T51" fmla="*/ 152 h 249"/>
              <a:gd name="T52" fmla="*/ 0 w 82"/>
              <a:gd name="T53" fmla="*/ 142 h 249"/>
              <a:gd name="T54" fmla="*/ 0 w 82"/>
              <a:gd name="T55" fmla="*/ 64 h 249"/>
              <a:gd name="T56" fmla="*/ 21 w 82"/>
              <a:gd name="T57" fmla="*/ 45 h 249"/>
              <a:gd name="T58" fmla="*/ 61 w 82"/>
              <a:gd name="T59" fmla="*/ 45 h 249"/>
              <a:gd name="T60" fmla="*/ 82 w 82"/>
              <a:gd name="T61" fmla="*/ 64 h 249"/>
              <a:gd name="T62" fmla="*/ 82 w 82"/>
              <a:gd name="T63" fmla="*/ 14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249">
                <a:moveTo>
                  <a:pt x="57" y="20"/>
                </a:moveTo>
                <a:cubicBezTo>
                  <a:pt x="57" y="26"/>
                  <a:pt x="56" y="31"/>
                  <a:pt x="52" y="36"/>
                </a:cubicBezTo>
                <a:cubicBezTo>
                  <a:pt x="49" y="40"/>
                  <a:pt x="45" y="42"/>
                  <a:pt x="40" y="42"/>
                </a:cubicBezTo>
                <a:cubicBezTo>
                  <a:pt x="36" y="42"/>
                  <a:pt x="32" y="40"/>
                  <a:pt x="29" y="36"/>
                </a:cubicBezTo>
                <a:cubicBezTo>
                  <a:pt x="25" y="31"/>
                  <a:pt x="24" y="26"/>
                  <a:pt x="24" y="20"/>
                </a:cubicBezTo>
                <a:cubicBezTo>
                  <a:pt x="24" y="15"/>
                  <a:pt x="25" y="10"/>
                  <a:pt x="28" y="6"/>
                </a:cubicBezTo>
                <a:cubicBezTo>
                  <a:pt x="32" y="2"/>
                  <a:pt x="36" y="0"/>
                  <a:pt x="40" y="0"/>
                </a:cubicBezTo>
                <a:cubicBezTo>
                  <a:pt x="45" y="0"/>
                  <a:pt x="49" y="2"/>
                  <a:pt x="52" y="6"/>
                </a:cubicBezTo>
                <a:cubicBezTo>
                  <a:pt x="56" y="10"/>
                  <a:pt x="57" y="15"/>
                  <a:pt x="57" y="20"/>
                </a:cubicBezTo>
                <a:close/>
                <a:moveTo>
                  <a:pt x="82" y="142"/>
                </a:moveTo>
                <a:cubicBezTo>
                  <a:pt x="82" y="149"/>
                  <a:pt x="79" y="152"/>
                  <a:pt x="74" y="152"/>
                </a:cubicBezTo>
                <a:cubicBezTo>
                  <a:pt x="69" y="152"/>
                  <a:pt x="66" y="149"/>
                  <a:pt x="66" y="142"/>
                </a:cubicBezTo>
                <a:cubicBezTo>
                  <a:pt x="66" y="74"/>
                  <a:pt x="66" y="74"/>
                  <a:pt x="66" y="74"/>
                </a:cubicBezTo>
                <a:cubicBezTo>
                  <a:pt x="62" y="74"/>
                  <a:pt x="62" y="74"/>
                  <a:pt x="62" y="74"/>
                </a:cubicBezTo>
                <a:cubicBezTo>
                  <a:pt x="62" y="239"/>
                  <a:pt x="62" y="239"/>
                  <a:pt x="62" y="239"/>
                </a:cubicBezTo>
                <a:cubicBezTo>
                  <a:pt x="62" y="245"/>
                  <a:pt x="59" y="249"/>
                  <a:pt x="53" y="249"/>
                </a:cubicBezTo>
                <a:cubicBezTo>
                  <a:pt x="46" y="249"/>
                  <a:pt x="43" y="245"/>
                  <a:pt x="43" y="239"/>
                </a:cubicBezTo>
                <a:cubicBezTo>
                  <a:pt x="43" y="141"/>
                  <a:pt x="43" y="141"/>
                  <a:pt x="43" y="141"/>
                </a:cubicBezTo>
                <a:cubicBezTo>
                  <a:pt x="38" y="141"/>
                  <a:pt x="38" y="141"/>
                  <a:pt x="38" y="141"/>
                </a:cubicBezTo>
                <a:cubicBezTo>
                  <a:pt x="38" y="239"/>
                  <a:pt x="38" y="239"/>
                  <a:pt x="38" y="239"/>
                </a:cubicBezTo>
                <a:cubicBezTo>
                  <a:pt x="38" y="245"/>
                  <a:pt x="35" y="249"/>
                  <a:pt x="29" y="249"/>
                </a:cubicBezTo>
                <a:cubicBezTo>
                  <a:pt x="22" y="249"/>
                  <a:pt x="19" y="245"/>
                  <a:pt x="19" y="239"/>
                </a:cubicBezTo>
                <a:cubicBezTo>
                  <a:pt x="19" y="74"/>
                  <a:pt x="19" y="74"/>
                  <a:pt x="19" y="74"/>
                </a:cubicBezTo>
                <a:cubicBezTo>
                  <a:pt x="15" y="74"/>
                  <a:pt x="15" y="74"/>
                  <a:pt x="15" y="74"/>
                </a:cubicBezTo>
                <a:cubicBezTo>
                  <a:pt x="15" y="142"/>
                  <a:pt x="15" y="142"/>
                  <a:pt x="15" y="142"/>
                </a:cubicBezTo>
                <a:cubicBezTo>
                  <a:pt x="15" y="149"/>
                  <a:pt x="13" y="152"/>
                  <a:pt x="7" y="152"/>
                </a:cubicBezTo>
                <a:cubicBezTo>
                  <a:pt x="2" y="152"/>
                  <a:pt x="0" y="149"/>
                  <a:pt x="0" y="142"/>
                </a:cubicBezTo>
                <a:cubicBezTo>
                  <a:pt x="0" y="64"/>
                  <a:pt x="0" y="64"/>
                  <a:pt x="0" y="64"/>
                </a:cubicBezTo>
                <a:cubicBezTo>
                  <a:pt x="0" y="51"/>
                  <a:pt x="7" y="45"/>
                  <a:pt x="21" y="45"/>
                </a:cubicBezTo>
                <a:cubicBezTo>
                  <a:pt x="61" y="45"/>
                  <a:pt x="61" y="45"/>
                  <a:pt x="61" y="45"/>
                </a:cubicBezTo>
                <a:cubicBezTo>
                  <a:pt x="75" y="45"/>
                  <a:pt x="82" y="51"/>
                  <a:pt x="82" y="64"/>
                </a:cubicBezTo>
                <a:lnTo>
                  <a:pt x="82" y="142"/>
                </a:lnTo>
                <a:close/>
              </a:path>
            </a:pathLst>
          </a:custGeom>
          <a:solidFill>
            <a:srgbClr val="BC0000"/>
          </a:solidFill>
          <a:ln>
            <a:noFill/>
          </a:ln>
        </p:spPr>
        <p:txBody>
          <a:bodyPr vert="horz" wrap="square" lIns="121920" tIns="60960" rIns="121920" bIns="60960" numCol="1" anchor="t" anchorCtr="0" compatLnSpc="1"/>
          <a:lstStyle/>
          <a:p>
            <a:endParaRPr lang="en-US" sz="2400"/>
          </a:p>
        </p:txBody>
      </p:sp>
      <p:sp>
        <p:nvSpPr>
          <p:cNvPr id="13" name="Freeform 12"/>
          <p:cNvSpPr>
            <a:spLocks noEditPoints="1"/>
          </p:cNvSpPr>
          <p:nvPr/>
        </p:nvSpPr>
        <p:spPr bwMode="auto">
          <a:xfrm>
            <a:off x="3115357" y="2870150"/>
            <a:ext cx="270933" cy="823384"/>
          </a:xfrm>
          <a:custGeom>
            <a:avLst/>
            <a:gdLst>
              <a:gd name="T0" fmla="*/ 57 w 82"/>
              <a:gd name="T1" fmla="*/ 20 h 249"/>
              <a:gd name="T2" fmla="*/ 52 w 82"/>
              <a:gd name="T3" fmla="*/ 36 h 249"/>
              <a:gd name="T4" fmla="*/ 40 w 82"/>
              <a:gd name="T5" fmla="*/ 42 h 249"/>
              <a:gd name="T6" fmla="*/ 29 w 82"/>
              <a:gd name="T7" fmla="*/ 36 h 249"/>
              <a:gd name="T8" fmla="*/ 24 w 82"/>
              <a:gd name="T9" fmla="*/ 20 h 249"/>
              <a:gd name="T10" fmla="*/ 28 w 82"/>
              <a:gd name="T11" fmla="*/ 6 h 249"/>
              <a:gd name="T12" fmla="*/ 40 w 82"/>
              <a:gd name="T13" fmla="*/ 0 h 249"/>
              <a:gd name="T14" fmla="*/ 52 w 82"/>
              <a:gd name="T15" fmla="*/ 6 h 249"/>
              <a:gd name="T16" fmla="*/ 57 w 82"/>
              <a:gd name="T17" fmla="*/ 20 h 249"/>
              <a:gd name="T18" fmla="*/ 82 w 82"/>
              <a:gd name="T19" fmla="*/ 142 h 249"/>
              <a:gd name="T20" fmla="*/ 74 w 82"/>
              <a:gd name="T21" fmla="*/ 152 h 249"/>
              <a:gd name="T22" fmla="*/ 66 w 82"/>
              <a:gd name="T23" fmla="*/ 142 h 249"/>
              <a:gd name="T24" fmla="*/ 66 w 82"/>
              <a:gd name="T25" fmla="*/ 74 h 249"/>
              <a:gd name="T26" fmla="*/ 62 w 82"/>
              <a:gd name="T27" fmla="*/ 74 h 249"/>
              <a:gd name="T28" fmla="*/ 62 w 82"/>
              <a:gd name="T29" fmla="*/ 239 h 249"/>
              <a:gd name="T30" fmla="*/ 53 w 82"/>
              <a:gd name="T31" fmla="*/ 249 h 249"/>
              <a:gd name="T32" fmla="*/ 43 w 82"/>
              <a:gd name="T33" fmla="*/ 239 h 249"/>
              <a:gd name="T34" fmla="*/ 43 w 82"/>
              <a:gd name="T35" fmla="*/ 141 h 249"/>
              <a:gd name="T36" fmla="*/ 38 w 82"/>
              <a:gd name="T37" fmla="*/ 141 h 249"/>
              <a:gd name="T38" fmla="*/ 38 w 82"/>
              <a:gd name="T39" fmla="*/ 239 h 249"/>
              <a:gd name="T40" fmla="*/ 29 w 82"/>
              <a:gd name="T41" fmla="*/ 249 h 249"/>
              <a:gd name="T42" fmla="*/ 19 w 82"/>
              <a:gd name="T43" fmla="*/ 239 h 249"/>
              <a:gd name="T44" fmla="*/ 19 w 82"/>
              <a:gd name="T45" fmla="*/ 74 h 249"/>
              <a:gd name="T46" fmla="*/ 15 w 82"/>
              <a:gd name="T47" fmla="*/ 74 h 249"/>
              <a:gd name="T48" fmla="*/ 15 w 82"/>
              <a:gd name="T49" fmla="*/ 142 h 249"/>
              <a:gd name="T50" fmla="*/ 7 w 82"/>
              <a:gd name="T51" fmla="*/ 152 h 249"/>
              <a:gd name="T52" fmla="*/ 0 w 82"/>
              <a:gd name="T53" fmla="*/ 142 h 249"/>
              <a:gd name="T54" fmla="*/ 0 w 82"/>
              <a:gd name="T55" fmla="*/ 64 h 249"/>
              <a:gd name="T56" fmla="*/ 21 w 82"/>
              <a:gd name="T57" fmla="*/ 45 h 249"/>
              <a:gd name="T58" fmla="*/ 60 w 82"/>
              <a:gd name="T59" fmla="*/ 45 h 249"/>
              <a:gd name="T60" fmla="*/ 82 w 82"/>
              <a:gd name="T61" fmla="*/ 64 h 249"/>
              <a:gd name="T62" fmla="*/ 82 w 82"/>
              <a:gd name="T63" fmla="*/ 14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249">
                <a:moveTo>
                  <a:pt x="57" y="20"/>
                </a:moveTo>
                <a:cubicBezTo>
                  <a:pt x="57" y="26"/>
                  <a:pt x="56" y="31"/>
                  <a:pt x="52" y="36"/>
                </a:cubicBezTo>
                <a:cubicBezTo>
                  <a:pt x="49" y="40"/>
                  <a:pt x="45" y="42"/>
                  <a:pt x="40" y="42"/>
                </a:cubicBezTo>
                <a:cubicBezTo>
                  <a:pt x="36" y="42"/>
                  <a:pt x="32" y="40"/>
                  <a:pt x="29" y="36"/>
                </a:cubicBezTo>
                <a:cubicBezTo>
                  <a:pt x="25" y="31"/>
                  <a:pt x="24" y="26"/>
                  <a:pt x="24" y="20"/>
                </a:cubicBezTo>
                <a:cubicBezTo>
                  <a:pt x="24" y="15"/>
                  <a:pt x="25" y="10"/>
                  <a:pt x="28" y="6"/>
                </a:cubicBezTo>
                <a:cubicBezTo>
                  <a:pt x="32" y="2"/>
                  <a:pt x="36" y="0"/>
                  <a:pt x="40" y="0"/>
                </a:cubicBezTo>
                <a:cubicBezTo>
                  <a:pt x="45" y="0"/>
                  <a:pt x="49" y="2"/>
                  <a:pt x="52" y="6"/>
                </a:cubicBezTo>
                <a:cubicBezTo>
                  <a:pt x="56" y="10"/>
                  <a:pt x="57" y="15"/>
                  <a:pt x="57" y="20"/>
                </a:cubicBezTo>
                <a:close/>
                <a:moveTo>
                  <a:pt x="82" y="142"/>
                </a:moveTo>
                <a:cubicBezTo>
                  <a:pt x="82" y="149"/>
                  <a:pt x="79" y="152"/>
                  <a:pt x="74" y="152"/>
                </a:cubicBezTo>
                <a:cubicBezTo>
                  <a:pt x="69" y="152"/>
                  <a:pt x="66" y="149"/>
                  <a:pt x="66" y="142"/>
                </a:cubicBezTo>
                <a:cubicBezTo>
                  <a:pt x="66" y="74"/>
                  <a:pt x="66" y="74"/>
                  <a:pt x="66" y="74"/>
                </a:cubicBezTo>
                <a:cubicBezTo>
                  <a:pt x="62" y="74"/>
                  <a:pt x="62" y="74"/>
                  <a:pt x="62" y="74"/>
                </a:cubicBezTo>
                <a:cubicBezTo>
                  <a:pt x="62" y="239"/>
                  <a:pt x="62" y="239"/>
                  <a:pt x="62" y="239"/>
                </a:cubicBezTo>
                <a:cubicBezTo>
                  <a:pt x="62" y="245"/>
                  <a:pt x="59" y="249"/>
                  <a:pt x="53" y="249"/>
                </a:cubicBezTo>
                <a:cubicBezTo>
                  <a:pt x="46" y="249"/>
                  <a:pt x="43" y="245"/>
                  <a:pt x="43" y="239"/>
                </a:cubicBezTo>
                <a:cubicBezTo>
                  <a:pt x="43" y="141"/>
                  <a:pt x="43" y="141"/>
                  <a:pt x="43" y="141"/>
                </a:cubicBezTo>
                <a:cubicBezTo>
                  <a:pt x="38" y="141"/>
                  <a:pt x="38" y="141"/>
                  <a:pt x="38" y="141"/>
                </a:cubicBezTo>
                <a:cubicBezTo>
                  <a:pt x="38" y="239"/>
                  <a:pt x="38" y="239"/>
                  <a:pt x="38" y="239"/>
                </a:cubicBezTo>
                <a:cubicBezTo>
                  <a:pt x="38" y="245"/>
                  <a:pt x="35" y="249"/>
                  <a:pt x="29" y="249"/>
                </a:cubicBezTo>
                <a:cubicBezTo>
                  <a:pt x="22" y="249"/>
                  <a:pt x="19" y="245"/>
                  <a:pt x="19" y="239"/>
                </a:cubicBezTo>
                <a:cubicBezTo>
                  <a:pt x="19" y="74"/>
                  <a:pt x="19" y="74"/>
                  <a:pt x="19" y="74"/>
                </a:cubicBezTo>
                <a:cubicBezTo>
                  <a:pt x="15" y="74"/>
                  <a:pt x="15" y="74"/>
                  <a:pt x="15" y="74"/>
                </a:cubicBezTo>
                <a:cubicBezTo>
                  <a:pt x="15" y="142"/>
                  <a:pt x="15" y="142"/>
                  <a:pt x="15" y="142"/>
                </a:cubicBezTo>
                <a:cubicBezTo>
                  <a:pt x="15" y="149"/>
                  <a:pt x="12" y="152"/>
                  <a:pt x="7" y="152"/>
                </a:cubicBezTo>
                <a:cubicBezTo>
                  <a:pt x="2" y="152"/>
                  <a:pt x="0" y="149"/>
                  <a:pt x="0" y="142"/>
                </a:cubicBezTo>
                <a:cubicBezTo>
                  <a:pt x="0" y="64"/>
                  <a:pt x="0" y="64"/>
                  <a:pt x="0" y="64"/>
                </a:cubicBezTo>
                <a:cubicBezTo>
                  <a:pt x="0" y="51"/>
                  <a:pt x="7" y="45"/>
                  <a:pt x="21" y="45"/>
                </a:cubicBezTo>
                <a:cubicBezTo>
                  <a:pt x="60" y="45"/>
                  <a:pt x="60" y="45"/>
                  <a:pt x="60" y="45"/>
                </a:cubicBezTo>
                <a:cubicBezTo>
                  <a:pt x="75" y="45"/>
                  <a:pt x="82" y="51"/>
                  <a:pt x="82" y="64"/>
                </a:cubicBezTo>
                <a:lnTo>
                  <a:pt x="82" y="142"/>
                </a:lnTo>
                <a:close/>
              </a:path>
            </a:pathLst>
          </a:custGeom>
          <a:solidFill>
            <a:srgbClr val="BC0000"/>
          </a:solidFill>
          <a:ln>
            <a:noFill/>
          </a:ln>
        </p:spPr>
        <p:txBody>
          <a:bodyPr vert="horz" wrap="square" lIns="121920" tIns="60960" rIns="121920" bIns="60960" numCol="1" anchor="t" anchorCtr="0" compatLnSpc="1"/>
          <a:lstStyle/>
          <a:p>
            <a:endParaRPr lang="en-US" sz="2400"/>
          </a:p>
        </p:txBody>
      </p:sp>
      <p:sp>
        <p:nvSpPr>
          <p:cNvPr id="14" name="Freeform 13"/>
          <p:cNvSpPr>
            <a:spLocks noEditPoints="1"/>
          </p:cNvSpPr>
          <p:nvPr/>
        </p:nvSpPr>
        <p:spPr bwMode="auto">
          <a:xfrm>
            <a:off x="1328890" y="2870150"/>
            <a:ext cx="273051" cy="823384"/>
          </a:xfrm>
          <a:custGeom>
            <a:avLst/>
            <a:gdLst>
              <a:gd name="T0" fmla="*/ 58 w 82"/>
              <a:gd name="T1" fmla="*/ 20 h 249"/>
              <a:gd name="T2" fmla="*/ 53 w 82"/>
              <a:gd name="T3" fmla="*/ 36 h 249"/>
              <a:gd name="T4" fmla="*/ 41 w 82"/>
              <a:gd name="T5" fmla="*/ 42 h 249"/>
              <a:gd name="T6" fmla="*/ 29 w 82"/>
              <a:gd name="T7" fmla="*/ 36 h 249"/>
              <a:gd name="T8" fmla="*/ 24 w 82"/>
              <a:gd name="T9" fmla="*/ 20 h 249"/>
              <a:gd name="T10" fmla="*/ 29 w 82"/>
              <a:gd name="T11" fmla="*/ 6 h 249"/>
              <a:gd name="T12" fmla="*/ 41 w 82"/>
              <a:gd name="T13" fmla="*/ 0 h 249"/>
              <a:gd name="T14" fmla="*/ 53 w 82"/>
              <a:gd name="T15" fmla="*/ 6 h 249"/>
              <a:gd name="T16" fmla="*/ 58 w 82"/>
              <a:gd name="T17" fmla="*/ 20 h 249"/>
              <a:gd name="T18" fmla="*/ 82 w 82"/>
              <a:gd name="T19" fmla="*/ 142 h 249"/>
              <a:gd name="T20" fmla="*/ 75 w 82"/>
              <a:gd name="T21" fmla="*/ 152 h 249"/>
              <a:gd name="T22" fmla="*/ 67 w 82"/>
              <a:gd name="T23" fmla="*/ 142 h 249"/>
              <a:gd name="T24" fmla="*/ 67 w 82"/>
              <a:gd name="T25" fmla="*/ 74 h 249"/>
              <a:gd name="T26" fmla="*/ 63 w 82"/>
              <a:gd name="T27" fmla="*/ 74 h 249"/>
              <a:gd name="T28" fmla="*/ 63 w 82"/>
              <a:gd name="T29" fmla="*/ 239 h 249"/>
              <a:gd name="T30" fmla="*/ 53 w 82"/>
              <a:gd name="T31" fmla="*/ 249 h 249"/>
              <a:gd name="T32" fmla="*/ 44 w 82"/>
              <a:gd name="T33" fmla="*/ 239 h 249"/>
              <a:gd name="T34" fmla="*/ 44 w 82"/>
              <a:gd name="T35" fmla="*/ 141 h 249"/>
              <a:gd name="T36" fmla="*/ 39 w 82"/>
              <a:gd name="T37" fmla="*/ 141 h 249"/>
              <a:gd name="T38" fmla="*/ 39 w 82"/>
              <a:gd name="T39" fmla="*/ 239 h 249"/>
              <a:gd name="T40" fmla="*/ 29 w 82"/>
              <a:gd name="T41" fmla="*/ 249 h 249"/>
              <a:gd name="T42" fmla="*/ 20 w 82"/>
              <a:gd name="T43" fmla="*/ 239 h 249"/>
              <a:gd name="T44" fmla="*/ 20 w 82"/>
              <a:gd name="T45" fmla="*/ 74 h 249"/>
              <a:gd name="T46" fmla="*/ 16 w 82"/>
              <a:gd name="T47" fmla="*/ 74 h 249"/>
              <a:gd name="T48" fmla="*/ 16 w 82"/>
              <a:gd name="T49" fmla="*/ 142 h 249"/>
              <a:gd name="T50" fmla="*/ 8 w 82"/>
              <a:gd name="T51" fmla="*/ 152 h 249"/>
              <a:gd name="T52" fmla="*/ 0 w 82"/>
              <a:gd name="T53" fmla="*/ 142 h 249"/>
              <a:gd name="T54" fmla="*/ 0 w 82"/>
              <a:gd name="T55" fmla="*/ 64 h 249"/>
              <a:gd name="T56" fmla="*/ 22 w 82"/>
              <a:gd name="T57" fmla="*/ 45 h 249"/>
              <a:gd name="T58" fmla="*/ 61 w 82"/>
              <a:gd name="T59" fmla="*/ 45 h 249"/>
              <a:gd name="T60" fmla="*/ 82 w 82"/>
              <a:gd name="T61" fmla="*/ 64 h 249"/>
              <a:gd name="T62" fmla="*/ 82 w 82"/>
              <a:gd name="T63" fmla="*/ 14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249">
                <a:moveTo>
                  <a:pt x="58" y="20"/>
                </a:moveTo>
                <a:cubicBezTo>
                  <a:pt x="58" y="26"/>
                  <a:pt x="56" y="31"/>
                  <a:pt x="53" y="36"/>
                </a:cubicBezTo>
                <a:cubicBezTo>
                  <a:pt x="50" y="40"/>
                  <a:pt x="46" y="42"/>
                  <a:pt x="41" y="42"/>
                </a:cubicBezTo>
                <a:cubicBezTo>
                  <a:pt x="36" y="42"/>
                  <a:pt x="32" y="40"/>
                  <a:pt x="29" y="36"/>
                </a:cubicBezTo>
                <a:cubicBezTo>
                  <a:pt x="26" y="31"/>
                  <a:pt x="24" y="26"/>
                  <a:pt x="24" y="20"/>
                </a:cubicBezTo>
                <a:cubicBezTo>
                  <a:pt x="24" y="15"/>
                  <a:pt x="26" y="10"/>
                  <a:pt x="29" y="6"/>
                </a:cubicBezTo>
                <a:cubicBezTo>
                  <a:pt x="32" y="2"/>
                  <a:pt x="36" y="0"/>
                  <a:pt x="41" y="0"/>
                </a:cubicBezTo>
                <a:cubicBezTo>
                  <a:pt x="46" y="0"/>
                  <a:pt x="50" y="2"/>
                  <a:pt x="53" y="6"/>
                </a:cubicBezTo>
                <a:cubicBezTo>
                  <a:pt x="56" y="10"/>
                  <a:pt x="58" y="15"/>
                  <a:pt x="58" y="20"/>
                </a:cubicBezTo>
                <a:close/>
                <a:moveTo>
                  <a:pt x="82" y="142"/>
                </a:moveTo>
                <a:cubicBezTo>
                  <a:pt x="82" y="149"/>
                  <a:pt x="80" y="152"/>
                  <a:pt x="75" y="152"/>
                </a:cubicBezTo>
                <a:cubicBezTo>
                  <a:pt x="69" y="152"/>
                  <a:pt x="67" y="149"/>
                  <a:pt x="67" y="142"/>
                </a:cubicBezTo>
                <a:cubicBezTo>
                  <a:pt x="67" y="74"/>
                  <a:pt x="67" y="74"/>
                  <a:pt x="67" y="74"/>
                </a:cubicBezTo>
                <a:cubicBezTo>
                  <a:pt x="63" y="74"/>
                  <a:pt x="63" y="74"/>
                  <a:pt x="63" y="74"/>
                </a:cubicBezTo>
                <a:cubicBezTo>
                  <a:pt x="63" y="239"/>
                  <a:pt x="63" y="239"/>
                  <a:pt x="63" y="239"/>
                </a:cubicBezTo>
                <a:cubicBezTo>
                  <a:pt x="63" y="245"/>
                  <a:pt x="60" y="249"/>
                  <a:pt x="53" y="249"/>
                </a:cubicBezTo>
                <a:cubicBezTo>
                  <a:pt x="47" y="249"/>
                  <a:pt x="44" y="245"/>
                  <a:pt x="44" y="239"/>
                </a:cubicBezTo>
                <a:cubicBezTo>
                  <a:pt x="44" y="141"/>
                  <a:pt x="44" y="141"/>
                  <a:pt x="44" y="141"/>
                </a:cubicBezTo>
                <a:cubicBezTo>
                  <a:pt x="39" y="141"/>
                  <a:pt x="39" y="141"/>
                  <a:pt x="39" y="141"/>
                </a:cubicBezTo>
                <a:cubicBezTo>
                  <a:pt x="39" y="239"/>
                  <a:pt x="39" y="239"/>
                  <a:pt x="39" y="239"/>
                </a:cubicBezTo>
                <a:cubicBezTo>
                  <a:pt x="39" y="245"/>
                  <a:pt x="36" y="249"/>
                  <a:pt x="29" y="249"/>
                </a:cubicBezTo>
                <a:cubicBezTo>
                  <a:pt x="23" y="249"/>
                  <a:pt x="20" y="245"/>
                  <a:pt x="20" y="239"/>
                </a:cubicBezTo>
                <a:cubicBezTo>
                  <a:pt x="20" y="74"/>
                  <a:pt x="20" y="74"/>
                  <a:pt x="20" y="74"/>
                </a:cubicBezTo>
                <a:cubicBezTo>
                  <a:pt x="16" y="74"/>
                  <a:pt x="16" y="74"/>
                  <a:pt x="16" y="74"/>
                </a:cubicBezTo>
                <a:cubicBezTo>
                  <a:pt x="16" y="142"/>
                  <a:pt x="16" y="142"/>
                  <a:pt x="16" y="142"/>
                </a:cubicBezTo>
                <a:cubicBezTo>
                  <a:pt x="16" y="149"/>
                  <a:pt x="13" y="152"/>
                  <a:pt x="8" y="152"/>
                </a:cubicBezTo>
                <a:cubicBezTo>
                  <a:pt x="3" y="152"/>
                  <a:pt x="0" y="149"/>
                  <a:pt x="0" y="142"/>
                </a:cubicBezTo>
                <a:cubicBezTo>
                  <a:pt x="0" y="64"/>
                  <a:pt x="0" y="64"/>
                  <a:pt x="0" y="64"/>
                </a:cubicBezTo>
                <a:cubicBezTo>
                  <a:pt x="0" y="51"/>
                  <a:pt x="7" y="45"/>
                  <a:pt x="22" y="45"/>
                </a:cubicBezTo>
                <a:cubicBezTo>
                  <a:pt x="61" y="45"/>
                  <a:pt x="61" y="45"/>
                  <a:pt x="61" y="45"/>
                </a:cubicBezTo>
                <a:cubicBezTo>
                  <a:pt x="75" y="45"/>
                  <a:pt x="82" y="51"/>
                  <a:pt x="82" y="64"/>
                </a:cubicBezTo>
                <a:lnTo>
                  <a:pt x="82" y="142"/>
                </a:lnTo>
                <a:close/>
              </a:path>
            </a:pathLst>
          </a:custGeom>
          <a:solidFill>
            <a:schemeClr val="bg1">
              <a:lumMod val="75000"/>
            </a:schemeClr>
          </a:solidFill>
          <a:ln>
            <a:noFill/>
          </a:ln>
        </p:spPr>
        <p:txBody>
          <a:bodyPr vert="horz" wrap="square" lIns="121920" tIns="60960" rIns="121920" bIns="60960" numCol="1" anchor="t" anchorCtr="0" compatLnSpc="1"/>
          <a:lstStyle/>
          <a:p>
            <a:endParaRPr lang="en-US" sz="2400"/>
          </a:p>
        </p:txBody>
      </p:sp>
      <p:sp>
        <p:nvSpPr>
          <p:cNvPr id="15" name="Freeform 14"/>
          <p:cNvSpPr>
            <a:spLocks noEditPoints="1"/>
          </p:cNvSpPr>
          <p:nvPr/>
        </p:nvSpPr>
        <p:spPr bwMode="auto">
          <a:xfrm>
            <a:off x="3945090" y="2870150"/>
            <a:ext cx="270933" cy="823384"/>
          </a:xfrm>
          <a:custGeom>
            <a:avLst/>
            <a:gdLst>
              <a:gd name="T0" fmla="*/ 57 w 82"/>
              <a:gd name="T1" fmla="*/ 20 h 249"/>
              <a:gd name="T2" fmla="*/ 52 w 82"/>
              <a:gd name="T3" fmla="*/ 36 h 249"/>
              <a:gd name="T4" fmla="*/ 40 w 82"/>
              <a:gd name="T5" fmla="*/ 42 h 249"/>
              <a:gd name="T6" fmla="*/ 29 w 82"/>
              <a:gd name="T7" fmla="*/ 36 h 249"/>
              <a:gd name="T8" fmla="*/ 24 w 82"/>
              <a:gd name="T9" fmla="*/ 20 h 249"/>
              <a:gd name="T10" fmla="*/ 28 w 82"/>
              <a:gd name="T11" fmla="*/ 6 h 249"/>
              <a:gd name="T12" fmla="*/ 40 w 82"/>
              <a:gd name="T13" fmla="*/ 0 h 249"/>
              <a:gd name="T14" fmla="*/ 52 w 82"/>
              <a:gd name="T15" fmla="*/ 6 h 249"/>
              <a:gd name="T16" fmla="*/ 57 w 82"/>
              <a:gd name="T17" fmla="*/ 20 h 249"/>
              <a:gd name="T18" fmla="*/ 82 w 82"/>
              <a:gd name="T19" fmla="*/ 142 h 249"/>
              <a:gd name="T20" fmla="*/ 74 w 82"/>
              <a:gd name="T21" fmla="*/ 152 h 249"/>
              <a:gd name="T22" fmla="*/ 66 w 82"/>
              <a:gd name="T23" fmla="*/ 142 h 249"/>
              <a:gd name="T24" fmla="*/ 66 w 82"/>
              <a:gd name="T25" fmla="*/ 74 h 249"/>
              <a:gd name="T26" fmla="*/ 62 w 82"/>
              <a:gd name="T27" fmla="*/ 74 h 249"/>
              <a:gd name="T28" fmla="*/ 62 w 82"/>
              <a:gd name="T29" fmla="*/ 239 h 249"/>
              <a:gd name="T30" fmla="*/ 53 w 82"/>
              <a:gd name="T31" fmla="*/ 249 h 249"/>
              <a:gd name="T32" fmla="*/ 43 w 82"/>
              <a:gd name="T33" fmla="*/ 239 h 249"/>
              <a:gd name="T34" fmla="*/ 43 w 82"/>
              <a:gd name="T35" fmla="*/ 141 h 249"/>
              <a:gd name="T36" fmla="*/ 38 w 82"/>
              <a:gd name="T37" fmla="*/ 141 h 249"/>
              <a:gd name="T38" fmla="*/ 38 w 82"/>
              <a:gd name="T39" fmla="*/ 239 h 249"/>
              <a:gd name="T40" fmla="*/ 29 w 82"/>
              <a:gd name="T41" fmla="*/ 249 h 249"/>
              <a:gd name="T42" fmla="*/ 19 w 82"/>
              <a:gd name="T43" fmla="*/ 239 h 249"/>
              <a:gd name="T44" fmla="*/ 19 w 82"/>
              <a:gd name="T45" fmla="*/ 74 h 249"/>
              <a:gd name="T46" fmla="*/ 15 w 82"/>
              <a:gd name="T47" fmla="*/ 74 h 249"/>
              <a:gd name="T48" fmla="*/ 15 w 82"/>
              <a:gd name="T49" fmla="*/ 142 h 249"/>
              <a:gd name="T50" fmla="*/ 7 w 82"/>
              <a:gd name="T51" fmla="*/ 152 h 249"/>
              <a:gd name="T52" fmla="*/ 0 w 82"/>
              <a:gd name="T53" fmla="*/ 142 h 249"/>
              <a:gd name="T54" fmla="*/ 0 w 82"/>
              <a:gd name="T55" fmla="*/ 64 h 249"/>
              <a:gd name="T56" fmla="*/ 21 w 82"/>
              <a:gd name="T57" fmla="*/ 45 h 249"/>
              <a:gd name="T58" fmla="*/ 61 w 82"/>
              <a:gd name="T59" fmla="*/ 45 h 249"/>
              <a:gd name="T60" fmla="*/ 82 w 82"/>
              <a:gd name="T61" fmla="*/ 64 h 249"/>
              <a:gd name="T62" fmla="*/ 82 w 82"/>
              <a:gd name="T63" fmla="*/ 14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249">
                <a:moveTo>
                  <a:pt x="57" y="20"/>
                </a:moveTo>
                <a:cubicBezTo>
                  <a:pt x="57" y="26"/>
                  <a:pt x="56" y="31"/>
                  <a:pt x="52" y="36"/>
                </a:cubicBezTo>
                <a:cubicBezTo>
                  <a:pt x="49" y="40"/>
                  <a:pt x="45" y="42"/>
                  <a:pt x="40" y="42"/>
                </a:cubicBezTo>
                <a:cubicBezTo>
                  <a:pt x="36" y="42"/>
                  <a:pt x="32" y="40"/>
                  <a:pt x="29" y="36"/>
                </a:cubicBezTo>
                <a:cubicBezTo>
                  <a:pt x="25" y="31"/>
                  <a:pt x="24" y="26"/>
                  <a:pt x="24" y="20"/>
                </a:cubicBezTo>
                <a:cubicBezTo>
                  <a:pt x="24" y="15"/>
                  <a:pt x="25" y="10"/>
                  <a:pt x="28" y="6"/>
                </a:cubicBezTo>
                <a:cubicBezTo>
                  <a:pt x="32" y="2"/>
                  <a:pt x="36" y="0"/>
                  <a:pt x="40" y="0"/>
                </a:cubicBezTo>
                <a:cubicBezTo>
                  <a:pt x="45" y="0"/>
                  <a:pt x="49" y="2"/>
                  <a:pt x="52" y="6"/>
                </a:cubicBezTo>
                <a:cubicBezTo>
                  <a:pt x="56" y="10"/>
                  <a:pt x="57" y="15"/>
                  <a:pt x="57" y="20"/>
                </a:cubicBezTo>
                <a:close/>
                <a:moveTo>
                  <a:pt x="82" y="142"/>
                </a:moveTo>
                <a:cubicBezTo>
                  <a:pt x="82" y="149"/>
                  <a:pt x="79" y="152"/>
                  <a:pt x="74" y="152"/>
                </a:cubicBezTo>
                <a:cubicBezTo>
                  <a:pt x="69" y="152"/>
                  <a:pt x="66" y="149"/>
                  <a:pt x="66" y="142"/>
                </a:cubicBezTo>
                <a:cubicBezTo>
                  <a:pt x="66" y="74"/>
                  <a:pt x="66" y="74"/>
                  <a:pt x="66" y="74"/>
                </a:cubicBezTo>
                <a:cubicBezTo>
                  <a:pt x="62" y="74"/>
                  <a:pt x="62" y="74"/>
                  <a:pt x="62" y="74"/>
                </a:cubicBezTo>
                <a:cubicBezTo>
                  <a:pt x="62" y="239"/>
                  <a:pt x="62" y="239"/>
                  <a:pt x="62" y="239"/>
                </a:cubicBezTo>
                <a:cubicBezTo>
                  <a:pt x="62" y="245"/>
                  <a:pt x="59" y="249"/>
                  <a:pt x="53" y="249"/>
                </a:cubicBezTo>
                <a:cubicBezTo>
                  <a:pt x="46" y="249"/>
                  <a:pt x="43" y="245"/>
                  <a:pt x="43" y="239"/>
                </a:cubicBezTo>
                <a:cubicBezTo>
                  <a:pt x="43" y="141"/>
                  <a:pt x="43" y="141"/>
                  <a:pt x="43" y="141"/>
                </a:cubicBezTo>
                <a:cubicBezTo>
                  <a:pt x="38" y="141"/>
                  <a:pt x="38" y="141"/>
                  <a:pt x="38" y="141"/>
                </a:cubicBezTo>
                <a:cubicBezTo>
                  <a:pt x="38" y="239"/>
                  <a:pt x="38" y="239"/>
                  <a:pt x="38" y="239"/>
                </a:cubicBezTo>
                <a:cubicBezTo>
                  <a:pt x="38" y="245"/>
                  <a:pt x="35" y="249"/>
                  <a:pt x="29" y="249"/>
                </a:cubicBezTo>
                <a:cubicBezTo>
                  <a:pt x="22" y="249"/>
                  <a:pt x="19" y="245"/>
                  <a:pt x="19" y="239"/>
                </a:cubicBezTo>
                <a:cubicBezTo>
                  <a:pt x="19" y="74"/>
                  <a:pt x="19" y="74"/>
                  <a:pt x="19" y="74"/>
                </a:cubicBezTo>
                <a:cubicBezTo>
                  <a:pt x="15" y="74"/>
                  <a:pt x="15" y="74"/>
                  <a:pt x="15" y="74"/>
                </a:cubicBezTo>
                <a:cubicBezTo>
                  <a:pt x="15" y="142"/>
                  <a:pt x="15" y="142"/>
                  <a:pt x="15" y="142"/>
                </a:cubicBezTo>
                <a:cubicBezTo>
                  <a:pt x="15" y="149"/>
                  <a:pt x="13" y="152"/>
                  <a:pt x="7" y="152"/>
                </a:cubicBezTo>
                <a:cubicBezTo>
                  <a:pt x="2" y="152"/>
                  <a:pt x="0" y="149"/>
                  <a:pt x="0" y="142"/>
                </a:cubicBezTo>
                <a:cubicBezTo>
                  <a:pt x="0" y="64"/>
                  <a:pt x="0" y="64"/>
                  <a:pt x="0" y="64"/>
                </a:cubicBezTo>
                <a:cubicBezTo>
                  <a:pt x="0" y="51"/>
                  <a:pt x="7" y="45"/>
                  <a:pt x="21" y="45"/>
                </a:cubicBezTo>
                <a:cubicBezTo>
                  <a:pt x="61" y="45"/>
                  <a:pt x="61" y="45"/>
                  <a:pt x="61" y="45"/>
                </a:cubicBezTo>
                <a:cubicBezTo>
                  <a:pt x="75" y="45"/>
                  <a:pt x="82" y="51"/>
                  <a:pt x="82" y="64"/>
                </a:cubicBezTo>
                <a:lnTo>
                  <a:pt x="82" y="142"/>
                </a:lnTo>
                <a:close/>
              </a:path>
            </a:pathLst>
          </a:custGeom>
          <a:solidFill>
            <a:srgbClr val="BC0000"/>
          </a:solidFill>
          <a:ln>
            <a:noFill/>
          </a:ln>
        </p:spPr>
        <p:txBody>
          <a:bodyPr vert="horz" wrap="square" lIns="121920" tIns="60960" rIns="121920" bIns="60960" numCol="1" anchor="t" anchorCtr="0" compatLnSpc="1"/>
          <a:lstStyle/>
          <a:p>
            <a:endParaRPr lang="en-US" sz="2400"/>
          </a:p>
        </p:txBody>
      </p:sp>
      <p:sp>
        <p:nvSpPr>
          <p:cNvPr id="16" name="Freeform 15"/>
          <p:cNvSpPr>
            <a:spLocks noEditPoints="1"/>
          </p:cNvSpPr>
          <p:nvPr/>
        </p:nvSpPr>
        <p:spPr bwMode="auto">
          <a:xfrm>
            <a:off x="2675090" y="2518783"/>
            <a:ext cx="220133" cy="670984"/>
          </a:xfrm>
          <a:custGeom>
            <a:avLst/>
            <a:gdLst>
              <a:gd name="T0" fmla="*/ 47 w 67"/>
              <a:gd name="T1" fmla="*/ 17 h 203"/>
              <a:gd name="T2" fmla="*/ 43 w 67"/>
              <a:gd name="T3" fmla="*/ 29 h 203"/>
              <a:gd name="T4" fmla="*/ 34 w 67"/>
              <a:gd name="T5" fmla="*/ 35 h 203"/>
              <a:gd name="T6" fmla="*/ 24 w 67"/>
              <a:gd name="T7" fmla="*/ 29 h 203"/>
              <a:gd name="T8" fmla="*/ 20 w 67"/>
              <a:gd name="T9" fmla="*/ 17 h 203"/>
              <a:gd name="T10" fmla="*/ 24 w 67"/>
              <a:gd name="T11" fmla="*/ 5 h 203"/>
              <a:gd name="T12" fmla="*/ 34 w 67"/>
              <a:gd name="T13" fmla="*/ 0 h 203"/>
              <a:gd name="T14" fmla="*/ 43 w 67"/>
              <a:gd name="T15" fmla="*/ 5 h 203"/>
              <a:gd name="T16" fmla="*/ 47 w 67"/>
              <a:gd name="T17" fmla="*/ 17 h 203"/>
              <a:gd name="T18" fmla="*/ 67 w 67"/>
              <a:gd name="T19" fmla="*/ 116 h 203"/>
              <a:gd name="T20" fmla="*/ 61 w 67"/>
              <a:gd name="T21" fmla="*/ 124 h 203"/>
              <a:gd name="T22" fmla="*/ 54 w 67"/>
              <a:gd name="T23" fmla="*/ 116 h 203"/>
              <a:gd name="T24" fmla="*/ 54 w 67"/>
              <a:gd name="T25" fmla="*/ 60 h 203"/>
              <a:gd name="T26" fmla="*/ 51 w 67"/>
              <a:gd name="T27" fmla="*/ 60 h 203"/>
              <a:gd name="T28" fmla="*/ 51 w 67"/>
              <a:gd name="T29" fmla="*/ 194 h 203"/>
              <a:gd name="T30" fmla="*/ 43 w 67"/>
              <a:gd name="T31" fmla="*/ 203 h 203"/>
              <a:gd name="T32" fmla="*/ 36 w 67"/>
              <a:gd name="T33" fmla="*/ 194 h 203"/>
              <a:gd name="T34" fmla="*/ 36 w 67"/>
              <a:gd name="T35" fmla="*/ 115 h 203"/>
              <a:gd name="T36" fmla="*/ 32 w 67"/>
              <a:gd name="T37" fmla="*/ 115 h 203"/>
              <a:gd name="T38" fmla="*/ 32 w 67"/>
              <a:gd name="T39" fmla="*/ 194 h 203"/>
              <a:gd name="T40" fmla="*/ 24 w 67"/>
              <a:gd name="T41" fmla="*/ 203 h 203"/>
              <a:gd name="T42" fmla="*/ 16 w 67"/>
              <a:gd name="T43" fmla="*/ 194 h 203"/>
              <a:gd name="T44" fmla="*/ 16 w 67"/>
              <a:gd name="T45" fmla="*/ 60 h 203"/>
              <a:gd name="T46" fmla="*/ 13 w 67"/>
              <a:gd name="T47" fmla="*/ 60 h 203"/>
              <a:gd name="T48" fmla="*/ 13 w 67"/>
              <a:gd name="T49" fmla="*/ 116 h 203"/>
              <a:gd name="T50" fmla="*/ 7 w 67"/>
              <a:gd name="T51" fmla="*/ 124 h 203"/>
              <a:gd name="T52" fmla="*/ 0 w 67"/>
              <a:gd name="T53" fmla="*/ 116 h 203"/>
              <a:gd name="T54" fmla="*/ 0 w 67"/>
              <a:gd name="T55" fmla="*/ 52 h 203"/>
              <a:gd name="T56" fmla="*/ 18 w 67"/>
              <a:gd name="T57" fmla="*/ 36 h 203"/>
              <a:gd name="T58" fmla="*/ 50 w 67"/>
              <a:gd name="T59" fmla="*/ 36 h 203"/>
              <a:gd name="T60" fmla="*/ 67 w 67"/>
              <a:gd name="T61" fmla="*/ 52 h 203"/>
              <a:gd name="T62" fmla="*/ 67 w 67"/>
              <a:gd name="T63" fmla="*/ 116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203">
                <a:moveTo>
                  <a:pt x="47" y="17"/>
                </a:moveTo>
                <a:cubicBezTo>
                  <a:pt x="47" y="21"/>
                  <a:pt x="46" y="26"/>
                  <a:pt x="43" y="29"/>
                </a:cubicBezTo>
                <a:cubicBezTo>
                  <a:pt x="41" y="33"/>
                  <a:pt x="37" y="35"/>
                  <a:pt x="34" y="35"/>
                </a:cubicBezTo>
                <a:cubicBezTo>
                  <a:pt x="30" y="35"/>
                  <a:pt x="27" y="33"/>
                  <a:pt x="24" y="29"/>
                </a:cubicBezTo>
                <a:cubicBezTo>
                  <a:pt x="21" y="26"/>
                  <a:pt x="20" y="21"/>
                  <a:pt x="20" y="17"/>
                </a:cubicBezTo>
                <a:cubicBezTo>
                  <a:pt x="20" y="12"/>
                  <a:pt x="21" y="8"/>
                  <a:pt x="24" y="5"/>
                </a:cubicBezTo>
                <a:cubicBezTo>
                  <a:pt x="26" y="2"/>
                  <a:pt x="30" y="0"/>
                  <a:pt x="34" y="0"/>
                </a:cubicBezTo>
                <a:cubicBezTo>
                  <a:pt x="37" y="0"/>
                  <a:pt x="41" y="2"/>
                  <a:pt x="43" y="5"/>
                </a:cubicBezTo>
                <a:cubicBezTo>
                  <a:pt x="46" y="8"/>
                  <a:pt x="47" y="12"/>
                  <a:pt x="47" y="17"/>
                </a:cubicBezTo>
                <a:close/>
                <a:moveTo>
                  <a:pt x="67" y="116"/>
                </a:moveTo>
                <a:cubicBezTo>
                  <a:pt x="67" y="121"/>
                  <a:pt x="65" y="124"/>
                  <a:pt x="61" y="124"/>
                </a:cubicBezTo>
                <a:cubicBezTo>
                  <a:pt x="57" y="124"/>
                  <a:pt x="54" y="121"/>
                  <a:pt x="54" y="116"/>
                </a:cubicBezTo>
                <a:cubicBezTo>
                  <a:pt x="54" y="60"/>
                  <a:pt x="54" y="60"/>
                  <a:pt x="54" y="60"/>
                </a:cubicBezTo>
                <a:cubicBezTo>
                  <a:pt x="51" y="60"/>
                  <a:pt x="51" y="60"/>
                  <a:pt x="51" y="60"/>
                </a:cubicBezTo>
                <a:cubicBezTo>
                  <a:pt x="51" y="194"/>
                  <a:pt x="51" y="194"/>
                  <a:pt x="51" y="194"/>
                </a:cubicBezTo>
                <a:cubicBezTo>
                  <a:pt x="51" y="200"/>
                  <a:pt x="49" y="203"/>
                  <a:pt x="43" y="203"/>
                </a:cubicBezTo>
                <a:cubicBezTo>
                  <a:pt x="38" y="203"/>
                  <a:pt x="36" y="200"/>
                  <a:pt x="36" y="194"/>
                </a:cubicBezTo>
                <a:cubicBezTo>
                  <a:pt x="36" y="115"/>
                  <a:pt x="36" y="115"/>
                  <a:pt x="36" y="115"/>
                </a:cubicBezTo>
                <a:cubicBezTo>
                  <a:pt x="32" y="115"/>
                  <a:pt x="32" y="115"/>
                  <a:pt x="32" y="115"/>
                </a:cubicBezTo>
                <a:cubicBezTo>
                  <a:pt x="32" y="194"/>
                  <a:pt x="32" y="194"/>
                  <a:pt x="32" y="194"/>
                </a:cubicBezTo>
                <a:cubicBezTo>
                  <a:pt x="32" y="200"/>
                  <a:pt x="29" y="203"/>
                  <a:pt x="24" y="203"/>
                </a:cubicBezTo>
                <a:cubicBezTo>
                  <a:pt x="19" y="203"/>
                  <a:pt x="16" y="200"/>
                  <a:pt x="16" y="194"/>
                </a:cubicBezTo>
                <a:cubicBezTo>
                  <a:pt x="16" y="60"/>
                  <a:pt x="16" y="60"/>
                  <a:pt x="16" y="60"/>
                </a:cubicBezTo>
                <a:cubicBezTo>
                  <a:pt x="13" y="60"/>
                  <a:pt x="13" y="60"/>
                  <a:pt x="13" y="60"/>
                </a:cubicBezTo>
                <a:cubicBezTo>
                  <a:pt x="13" y="116"/>
                  <a:pt x="13" y="116"/>
                  <a:pt x="13" y="116"/>
                </a:cubicBezTo>
                <a:cubicBezTo>
                  <a:pt x="13" y="121"/>
                  <a:pt x="11" y="124"/>
                  <a:pt x="7" y="124"/>
                </a:cubicBezTo>
                <a:cubicBezTo>
                  <a:pt x="2" y="124"/>
                  <a:pt x="0" y="121"/>
                  <a:pt x="0" y="116"/>
                </a:cubicBezTo>
                <a:cubicBezTo>
                  <a:pt x="0" y="52"/>
                  <a:pt x="0" y="52"/>
                  <a:pt x="0" y="52"/>
                </a:cubicBezTo>
                <a:cubicBezTo>
                  <a:pt x="0" y="42"/>
                  <a:pt x="6" y="36"/>
                  <a:pt x="18" y="36"/>
                </a:cubicBezTo>
                <a:cubicBezTo>
                  <a:pt x="50" y="36"/>
                  <a:pt x="50" y="36"/>
                  <a:pt x="50" y="36"/>
                </a:cubicBezTo>
                <a:cubicBezTo>
                  <a:pt x="61" y="36"/>
                  <a:pt x="67" y="42"/>
                  <a:pt x="67" y="52"/>
                </a:cubicBezTo>
                <a:lnTo>
                  <a:pt x="67" y="116"/>
                </a:lnTo>
                <a:close/>
              </a:path>
            </a:pathLst>
          </a:custGeom>
          <a:solidFill>
            <a:schemeClr val="bg1">
              <a:lumMod val="75000"/>
            </a:schemeClr>
          </a:solidFill>
          <a:ln>
            <a:noFill/>
          </a:ln>
        </p:spPr>
        <p:txBody>
          <a:bodyPr vert="horz" wrap="square" lIns="121920" tIns="60960" rIns="121920" bIns="60960" numCol="1" anchor="t" anchorCtr="0" compatLnSpc="1"/>
          <a:lstStyle/>
          <a:p>
            <a:endParaRPr lang="en-US" sz="2400"/>
          </a:p>
        </p:txBody>
      </p:sp>
      <p:sp>
        <p:nvSpPr>
          <p:cNvPr id="17" name="Freeform 16"/>
          <p:cNvSpPr>
            <a:spLocks noEditPoints="1"/>
          </p:cNvSpPr>
          <p:nvPr/>
        </p:nvSpPr>
        <p:spPr bwMode="auto">
          <a:xfrm>
            <a:off x="3487890" y="2518783"/>
            <a:ext cx="222251" cy="670984"/>
          </a:xfrm>
          <a:custGeom>
            <a:avLst/>
            <a:gdLst>
              <a:gd name="T0" fmla="*/ 47 w 67"/>
              <a:gd name="T1" fmla="*/ 17 h 203"/>
              <a:gd name="T2" fmla="*/ 43 w 67"/>
              <a:gd name="T3" fmla="*/ 29 h 203"/>
              <a:gd name="T4" fmla="*/ 34 w 67"/>
              <a:gd name="T5" fmla="*/ 35 h 203"/>
              <a:gd name="T6" fmla="*/ 24 w 67"/>
              <a:gd name="T7" fmla="*/ 29 h 203"/>
              <a:gd name="T8" fmla="*/ 20 w 67"/>
              <a:gd name="T9" fmla="*/ 17 h 203"/>
              <a:gd name="T10" fmla="*/ 24 w 67"/>
              <a:gd name="T11" fmla="*/ 5 h 203"/>
              <a:gd name="T12" fmla="*/ 34 w 67"/>
              <a:gd name="T13" fmla="*/ 0 h 203"/>
              <a:gd name="T14" fmla="*/ 43 w 67"/>
              <a:gd name="T15" fmla="*/ 5 h 203"/>
              <a:gd name="T16" fmla="*/ 47 w 67"/>
              <a:gd name="T17" fmla="*/ 17 h 203"/>
              <a:gd name="T18" fmla="*/ 67 w 67"/>
              <a:gd name="T19" fmla="*/ 116 h 203"/>
              <a:gd name="T20" fmla="*/ 61 w 67"/>
              <a:gd name="T21" fmla="*/ 124 h 203"/>
              <a:gd name="T22" fmla="*/ 54 w 67"/>
              <a:gd name="T23" fmla="*/ 116 h 203"/>
              <a:gd name="T24" fmla="*/ 54 w 67"/>
              <a:gd name="T25" fmla="*/ 60 h 203"/>
              <a:gd name="T26" fmla="*/ 51 w 67"/>
              <a:gd name="T27" fmla="*/ 60 h 203"/>
              <a:gd name="T28" fmla="*/ 51 w 67"/>
              <a:gd name="T29" fmla="*/ 194 h 203"/>
              <a:gd name="T30" fmla="*/ 43 w 67"/>
              <a:gd name="T31" fmla="*/ 203 h 203"/>
              <a:gd name="T32" fmla="*/ 36 w 67"/>
              <a:gd name="T33" fmla="*/ 194 h 203"/>
              <a:gd name="T34" fmla="*/ 36 w 67"/>
              <a:gd name="T35" fmla="*/ 115 h 203"/>
              <a:gd name="T36" fmla="*/ 32 w 67"/>
              <a:gd name="T37" fmla="*/ 115 h 203"/>
              <a:gd name="T38" fmla="*/ 32 w 67"/>
              <a:gd name="T39" fmla="*/ 194 h 203"/>
              <a:gd name="T40" fmla="*/ 24 w 67"/>
              <a:gd name="T41" fmla="*/ 203 h 203"/>
              <a:gd name="T42" fmla="*/ 16 w 67"/>
              <a:gd name="T43" fmla="*/ 194 h 203"/>
              <a:gd name="T44" fmla="*/ 16 w 67"/>
              <a:gd name="T45" fmla="*/ 60 h 203"/>
              <a:gd name="T46" fmla="*/ 13 w 67"/>
              <a:gd name="T47" fmla="*/ 60 h 203"/>
              <a:gd name="T48" fmla="*/ 13 w 67"/>
              <a:gd name="T49" fmla="*/ 116 h 203"/>
              <a:gd name="T50" fmla="*/ 7 w 67"/>
              <a:gd name="T51" fmla="*/ 124 h 203"/>
              <a:gd name="T52" fmla="*/ 0 w 67"/>
              <a:gd name="T53" fmla="*/ 116 h 203"/>
              <a:gd name="T54" fmla="*/ 0 w 67"/>
              <a:gd name="T55" fmla="*/ 52 h 203"/>
              <a:gd name="T56" fmla="*/ 18 w 67"/>
              <a:gd name="T57" fmla="*/ 36 h 203"/>
              <a:gd name="T58" fmla="*/ 50 w 67"/>
              <a:gd name="T59" fmla="*/ 36 h 203"/>
              <a:gd name="T60" fmla="*/ 67 w 67"/>
              <a:gd name="T61" fmla="*/ 52 h 203"/>
              <a:gd name="T62" fmla="*/ 67 w 67"/>
              <a:gd name="T63" fmla="*/ 116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203">
                <a:moveTo>
                  <a:pt x="47" y="17"/>
                </a:moveTo>
                <a:cubicBezTo>
                  <a:pt x="47" y="21"/>
                  <a:pt x="46" y="26"/>
                  <a:pt x="43" y="29"/>
                </a:cubicBezTo>
                <a:cubicBezTo>
                  <a:pt x="41" y="33"/>
                  <a:pt x="37" y="35"/>
                  <a:pt x="34" y="35"/>
                </a:cubicBezTo>
                <a:cubicBezTo>
                  <a:pt x="30" y="35"/>
                  <a:pt x="27" y="33"/>
                  <a:pt x="24" y="29"/>
                </a:cubicBezTo>
                <a:cubicBezTo>
                  <a:pt x="21" y="26"/>
                  <a:pt x="20" y="21"/>
                  <a:pt x="20" y="17"/>
                </a:cubicBezTo>
                <a:cubicBezTo>
                  <a:pt x="20" y="12"/>
                  <a:pt x="21" y="8"/>
                  <a:pt x="24" y="5"/>
                </a:cubicBezTo>
                <a:cubicBezTo>
                  <a:pt x="26" y="2"/>
                  <a:pt x="30" y="0"/>
                  <a:pt x="34" y="0"/>
                </a:cubicBezTo>
                <a:cubicBezTo>
                  <a:pt x="37" y="0"/>
                  <a:pt x="41" y="2"/>
                  <a:pt x="43" y="5"/>
                </a:cubicBezTo>
                <a:cubicBezTo>
                  <a:pt x="46" y="8"/>
                  <a:pt x="47" y="12"/>
                  <a:pt x="47" y="17"/>
                </a:cubicBezTo>
                <a:close/>
                <a:moveTo>
                  <a:pt x="67" y="116"/>
                </a:moveTo>
                <a:cubicBezTo>
                  <a:pt x="67" y="121"/>
                  <a:pt x="65" y="124"/>
                  <a:pt x="61" y="124"/>
                </a:cubicBezTo>
                <a:cubicBezTo>
                  <a:pt x="57" y="124"/>
                  <a:pt x="54" y="121"/>
                  <a:pt x="54" y="116"/>
                </a:cubicBezTo>
                <a:cubicBezTo>
                  <a:pt x="54" y="60"/>
                  <a:pt x="54" y="60"/>
                  <a:pt x="54" y="60"/>
                </a:cubicBezTo>
                <a:cubicBezTo>
                  <a:pt x="51" y="60"/>
                  <a:pt x="51" y="60"/>
                  <a:pt x="51" y="60"/>
                </a:cubicBezTo>
                <a:cubicBezTo>
                  <a:pt x="51" y="194"/>
                  <a:pt x="51" y="194"/>
                  <a:pt x="51" y="194"/>
                </a:cubicBezTo>
                <a:cubicBezTo>
                  <a:pt x="51" y="200"/>
                  <a:pt x="49" y="203"/>
                  <a:pt x="43" y="203"/>
                </a:cubicBezTo>
                <a:cubicBezTo>
                  <a:pt x="38" y="203"/>
                  <a:pt x="36" y="200"/>
                  <a:pt x="36" y="194"/>
                </a:cubicBezTo>
                <a:cubicBezTo>
                  <a:pt x="36" y="115"/>
                  <a:pt x="36" y="115"/>
                  <a:pt x="36" y="115"/>
                </a:cubicBezTo>
                <a:cubicBezTo>
                  <a:pt x="32" y="115"/>
                  <a:pt x="32" y="115"/>
                  <a:pt x="32" y="115"/>
                </a:cubicBezTo>
                <a:cubicBezTo>
                  <a:pt x="32" y="194"/>
                  <a:pt x="32" y="194"/>
                  <a:pt x="32" y="194"/>
                </a:cubicBezTo>
                <a:cubicBezTo>
                  <a:pt x="32" y="200"/>
                  <a:pt x="29" y="203"/>
                  <a:pt x="24" y="203"/>
                </a:cubicBezTo>
                <a:cubicBezTo>
                  <a:pt x="19" y="203"/>
                  <a:pt x="16" y="200"/>
                  <a:pt x="16" y="194"/>
                </a:cubicBezTo>
                <a:cubicBezTo>
                  <a:pt x="16" y="60"/>
                  <a:pt x="16" y="60"/>
                  <a:pt x="16" y="60"/>
                </a:cubicBezTo>
                <a:cubicBezTo>
                  <a:pt x="13" y="60"/>
                  <a:pt x="13" y="60"/>
                  <a:pt x="13" y="60"/>
                </a:cubicBezTo>
                <a:cubicBezTo>
                  <a:pt x="13" y="116"/>
                  <a:pt x="13" y="116"/>
                  <a:pt x="13" y="116"/>
                </a:cubicBezTo>
                <a:cubicBezTo>
                  <a:pt x="13" y="121"/>
                  <a:pt x="11" y="124"/>
                  <a:pt x="7" y="124"/>
                </a:cubicBezTo>
                <a:cubicBezTo>
                  <a:pt x="2" y="124"/>
                  <a:pt x="0" y="121"/>
                  <a:pt x="0" y="116"/>
                </a:cubicBezTo>
                <a:cubicBezTo>
                  <a:pt x="0" y="52"/>
                  <a:pt x="0" y="52"/>
                  <a:pt x="0" y="52"/>
                </a:cubicBezTo>
                <a:cubicBezTo>
                  <a:pt x="0" y="42"/>
                  <a:pt x="6" y="36"/>
                  <a:pt x="18" y="36"/>
                </a:cubicBezTo>
                <a:cubicBezTo>
                  <a:pt x="50" y="36"/>
                  <a:pt x="50" y="36"/>
                  <a:pt x="50" y="36"/>
                </a:cubicBezTo>
                <a:cubicBezTo>
                  <a:pt x="61" y="36"/>
                  <a:pt x="67" y="42"/>
                  <a:pt x="67" y="52"/>
                </a:cubicBezTo>
                <a:lnTo>
                  <a:pt x="67" y="116"/>
                </a:lnTo>
                <a:close/>
              </a:path>
            </a:pathLst>
          </a:custGeom>
          <a:solidFill>
            <a:schemeClr val="bg1">
              <a:lumMod val="75000"/>
            </a:schemeClr>
          </a:solidFill>
          <a:ln>
            <a:noFill/>
          </a:ln>
        </p:spPr>
        <p:txBody>
          <a:bodyPr vert="horz" wrap="square" lIns="121920" tIns="60960" rIns="121920" bIns="60960" numCol="1" anchor="t" anchorCtr="0" compatLnSpc="1"/>
          <a:lstStyle/>
          <a:p>
            <a:endParaRPr lang="en-US" sz="2400"/>
          </a:p>
        </p:txBody>
      </p:sp>
      <p:sp>
        <p:nvSpPr>
          <p:cNvPr id="18" name="Freeform 17"/>
          <p:cNvSpPr>
            <a:spLocks noEditPoints="1"/>
          </p:cNvSpPr>
          <p:nvPr/>
        </p:nvSpPr>
        <p:spPr bwMode="auto">
          <a:xfrm>
            <a:off x="4290106" y="2518783"/>
            <a:ext cx="222251" cy="670984"/>
          </a:xfrm>
          <a:custGeom>
            <a:avLst/>
            <a:gdLst>
              <a:gd name="T0" fmla="*/ 47 w 67"/>
              <a:gd name="T1" fmla="*/ 17 h 203"/>
              <a:gd name="T2" fmla="*/ 43 w 67"/>
              <a:gd name="T3" fmla="*/ 29 h 203"/>
              <a:gd name="T4" fmla="*/ 34 w 67"/>
              <a:gd name="T5" fmla="*/ 35 h 203"/>
              <a:gd name="T6" fmla="*/ 24 w 67"/>
              <a:gd name="T7" fmla="*/ 29 h 203"/>
              <a:gd name="T8" fmla="*/ 20 w 67"/>
              <a:gd name="T9" fmla="*/ 17 h 203"/>
              <a:gd name="T10" fmla="*/ 24 w 67"/>
              <a:gd name="T11" fmla="*/ 5 h 203"/>
              <a:gd name="T12" fmla="*/ 34 w 67"/>
              <a:gd name="T13" fmla="*/ 0 h 203"/>
              <a:gd name="T14" fmla="*/ 43 w 67"/>
              <a:gd name="T15" fmla="*/ 5 h 203"/>
              <a:gd name="T16" fmla="*/ 47 w 67"/>
              <a:gd name="T17" fmla="*/ 17 h 203"/>
              <a:gd name="T18" fmla="*/ 67 w 67"/>
              <a:gd name="T19" fmla="*/ 116 h 203"/>
              <a:gd name="T20" fmla="*/ 61 w 67"/>
              <a:gd name="T21" fmla="*/ 124 h 203"/>
              <a:gd name="T22" fmla="*/ 54 w 67"/>
              <a:gd name="T23" fmla="*/ 116 h 203"/>
              <a:gd name="T24" fmla="*/ 54 w 67"/>
              <a:gd name="T25" fmla="*/ 60 h 203"/>
              <a:gd name="T26" fmla="*/ 51 w 67"/>
              <a:gd name="T27" fmla="*/ 60 h 203"/>
              <a:gd name="T28" fmla="*/ 51 w 67"/>
              <a:gd name="T29" fmla="*/ 194 h 203"/>
              <a:gd name="T30" fmla="*/ 43 w 67"/>
              <a:gd name="T31" fmla="*/ 203 h 203"/>
              <a:gd name="T32" fmla="*/ 36 w 67"/>
              <a:gd name="T33" fmla="*/ 194 h 203"/>
              <a:gd name="T34" fmla="*/ 36 w 67"/>
              <a:gd name="T35" fmla="*/ 115 h 203"/>
              <a:gd name="T36" fmla="*/ 32 w 67"/>
              <a:gd name="T37" fmla="*/ 115 h 203"/>
              <a:gd name="T38" fmla="*/ 32 w 67"/>
              <a:gd name="T39" fmla="*/ 194 h 203"/>
              <a:gd name="T40" fmla="*/ 24 w 67"/>
              <a:gd name="T41" fmla="*/ 203 h 203"/>
              <a:gd name="T42" fmla="*/ 16 w 67"/>
              <a:gd name="T43" fmla="*/ 194 h 203"/>
              <a:gd name="T44" fmla="*/ 16 w 67"/>
              <a:gd name="T45" fmla="*/ 60 h 203"/>
              <a:gd name="T46" fmla="*/ 13 w 67"/>
              <a:gd name="T47" fmla="*/ 60 h 203"/>
              <a:gd name="T48" fmla="*/ 13 w 67"/>
              <a:gd name="T49" fmla="*/ 116 h 203"/>
              <a:gd name="T50" fmla="*/ 7 w 67"/>
              <a:gd name="T51" fmla="*/ 124 h 203"/>
              <a:gd name="T52" fmla="*/ 0 w 67"/>
              <a:gd name="T53" fmla="*/ 116 h 203"/>
              <a:gd name="T54" fmla="*/ 0 w 67"/>
              <a:gd name="T55" fmla="*/ 52 h 203"/>
              <a:gd name="T56" fmla="*/ 18 w 67"/>
              <a:gd name="T57" fmla="*/ 36 h 203"/>
              <a:gd name="T58" fmla="*/ 50 w 67"/>
              <a:gd name="T59" fmla="*/ 36 h 203"/>
              <a:gd name="T60" fmla="*/ 67 w 67"/>
              <a:gd name="T61" fmla="*/ 52 h 203"/>
              <a:gd name="T62" fmla="*/ 67 w 67"/>
              <a:gd name="T63" fmla="*/ 116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203">
                <a:moveTo>
                  <a:pt x="47" y="17"/>
                </a:moveTo>
                <a:cubicBezTo>
                  <a:pt x="47" y="21"/>
                  <a:pt x="46" y="26"/>
                  <a:pt x="43" y="29"/>
                </a:cubicBezTo>
                <a:cubicBezTo>
                  <a:pt x="41" y="33"/>
                  <a:pt x="37" y="35"/>
                  <a:pt x="34" y="35"/>
                </a:cubicBezTo>
                <a:cubicBezTo>
                  <a:pt x="30" y="35"/>
                  <a:pt x="27" y="33"/>
                  <a:pt x="24" y="29"/>
                </a:cubicBezTo>
                <a:cubicBezTo>
                  <a:pt x="21" y="26"/>
                  <a:pt x="20" y="21"/>
                  <a:pt x="20" y="17"/>
                </a:cubicBezTo>
                <a:cubicBezTo>
                  <a:pt x="20" y="12"/>
                  <a:pt x="21" y="8"/>
                  <a:pt x="24" y="5"/>
                </a:cubicBezTo>
                <a:cubicBezTo>
                  <a:pt x="26" y="2"/>
                  <a:pt x="30" y="0"/>
                  <a:pt x="34" y="0"/>
                </a:cubicBezTo>
                <a:cubicBezTo>
                  <a:pt x="37" y="0"/>
                  <a:pt x="41" y="2"/>
                  <a:pt x="43" y="5"/>
                </a:cubicBezTo>
                <a:cubicBezTo>
                  <a:pt x="46" y="8"/>
                  <a:pt x="47" y="12"/>
                  <a:pt x="47" y="17"/>
                </a:cubicBezTo>
                <a:close/>
                <a:moveTo>
                  <a:pt x="67" y="116"/>
                </a:moveTo>
                <a:cubicBezTo>
                  <a:pt x="67" y="121"/>
                  <a:pt x="65" y="124"/>
                  <a:pt x="61" y="124"/>
                </a:cubicBezTo>
                <a:cubicBezTo>
                  <a:pt x="57" y="124"/>
                  <a:pt x="54" y="121"/>
                  <a:pt x="54" y="116"/>
                </a:cubicBezTo>
                <a:cubicBezTo>
                  <a:pt x="54" y="60"/>
                  <a:pt x="54" y="60"/>
                  <a:pt x="54" y="60"/>
                </a:cubicBezTo>
                <a:cubicBezTo>
                  <a:pt x="51" y="60"/>
                  <a:pt x="51" y="60"/>
                  <a:pt x="51" y="60"/>
                </a:cubicBezTo>
                <a:cubicBezTo>
                  <a:pt x="51" y="194"/>
                  <a:pt x="51" y="194"/>
                  <a:pt x="51" y="194"/>
                </a:cubicBezTo>
                <a:cubicBezTo>
                  <a:pt x="51" y="200"/>
                  <a:pt x="49" y="203"/>
                  <a:pt x="43" y="203"/>
                </a:cubicBezTo>
                <a:cubicBezTo>
                  <a:pt x="38" y="203"/>
                  <a:pt x="36" y="200"/>
                  <a:pt x="36" y="194"/>
                </a:cubicBezTo>
                <a:cubicBezTo>
                  <a:pt x="36" y="115"/>
                  <a:pt x="36" y="115"/>
                  <a:pt x="36" y="115"/>
                </a:cubicBezTo>
                <a:cubicBezTo>
                  <a:pt x="32" y="115"/>
                  <a:pt x="32" y="115"/>
                  <a:pt x="32" y="115"/>
                </a:cubicBezTo>
                <a:cubicBezTo>
                  <a:pt x="32" y="194"/>
                  <a:pt x="32" y="194"/>
                  <a:pt x="32" y="194"/>
                </a:cubicBezTo>
                <a:cubicBezTo>
                  <a:pt x="32" y="200"/>
                  <a:pt x="29" y="203"/>
                  <a:pt x="24" y="203"/>
                </a:cubicBezTo>
                <a:cubicBezTo>
                  <a:pt x="19" y="203"/>
                  <a:pt x="16" y="200"/>
                  <a:pt x="16" y="194"/>
                </a:cubicBezTo>
                <a:cubicBezTo>
                  <a:pt x="16" y="60"/>
                  <a:pt x="16" y="60"/>
                  <a:pt x="16" y="60"/>
                </a:cubicBezTo>
                <a:cubicBezTo>
                  <a:pt x="13" y="60"/>
                  <a:pt x="13" y="60"/>
                  <a:pt x="13" y="60"/>
                </a:cubicBezTo>
                <a:cubicBezTo>
                  <a:pt x="13" y="116"/>
                  <a:pt x="13" y="116"/>
                  <a:pt x="13" y="116"/>
                </a:cubicBezTo>
                <a:cubicBezTo>
                  <a:pt x="13" y="121"/>
                  <a:pt x="11" y="124"/>
                  <a:pt x="7" y="124"/>
                </a:cubicBezTo>
                <a:cubicBezTo>
                  <a:pt x="2" y="124"/>
                  <a:pt x="0" y="121"/>
                  <a:pt x="0" y="116"/>
                </a:cubicBezTo>
                <a:cubicBezTo>
                  <a:pt x="0" y="52"/>
                  <a:pt x="0" y="52"/>
                  <a:pt x="0" y="52"/>
                </a:cubicBezTo>
                <a:cubicBezTo>
                  <a:pt x="0" y="42"/>
                  <a:pt x="6" y="36"/>
                  <a:pt x="18" y="36"/>
                </a:cubicBezTo>
                <a:cubicBezTo>
                  <a:pt x="50" y="36"/>
                  <a:pt x="50" y="36"/>
                  <a:pt x="50" y="36"/>
                </a:cubicBezTo>
                <a:cubicBezTo>
                  <a:pt x="61" y="36"/>
                  <a:pt x="67" y="42"/>
                  <a:pt x="67" y="52"/>
                </a:cubicBezTo>
                <a:lnTo>
                  <a:pt x="67" y="116"/>
                </a:lnTo>
                <a:close/>
              </a:path>
            </a:pathLst>
          </a:custGeom>
          <a:solidFill>
            <a:schemeClr val="bg1">
              <a:lumMod val="75000"/>
            </a:schemeClr>
          </a:solidFill>
          <a:ln>
            <a:noFill/>
          </a:ln>
        </p:spPr>
        <p:txBody>
          <a:bodyPr vert="horz" wrap="square" lIns="121920" tIns="60960" rIns="121920" bIns="60960" numCol="1" anchor="t" anchorCtr="0" compatLnSpc="1"/>
          <a:lstStyle/>
          <a:p>
            <a:endParaRPr lang="en-US" sz="2400"/>
          </a:p>
        </p:txBody>
      </p:sp>
      <p:sp>
        <p:nvSpPr>
          <p:cNvPr id="19" name="Freeform 18"/>
          <p:cNvSpPr>
            <a:spLocks noEditPoints="1"/>
          </p:cNvSpPr>
          <p:nvPr/>
        </p:nvSpPr>
        <p:spPr bwMode="auto">
          <a:xfrm>
            <a:off x="1849590" y="2518783"/>
            <a:ext cx="222251" cy="670984"/>
          </a:xfrm>
          <a:custGeom>
            <a:avLst/>
            <a:gdLst>
              <a:gd name="T0" fmla="*/ 47 w 67"/>
              <a:gd name="T1" fmla="*/ 17 h 203"/>
              <a:gd name="T2" fmla="*/ 43 w 67"/>
              <a:gd name="T3" fmla="*/ 29 h 203"/>
              <a:gd name="T4" fmla="*/ 33 w 67"/>
              <a:gd name="T5" fmla="*/ 35 h 203"/>
              <a:gd name="T6" fmla="*/ 24 w 67"/>
              <a:gd name="T7" fmla="*/ 29 h 203"/>
              <a:gd name="T8" fmla="*/ 20 w 67"/>
              <a:gd name="T9" fmla="*/ 17 h 203"/>
              <a:gd name="T10" fmla="*/ 24 w 67"/>
              <a:gd name="T11" fmla="*/ 5 h 203"/>
              <a:gd name="T12" fmla="*/ 33 w 67"/>
              <a:gd name="T13" fmla="*/ 0 h 203"/>
              <a:gd name="T14" fmla="*/ 43 w 67"/>
              <a:gd name="T15" fmla="*/ 5 h 203"/>
              <a:gd name="T16" fmla="*/ 47 w 67"/>
              <a:gd name="T17" fmla="*/ 17 h 203"/>
              <a:gd name="T18" fmla="*/ 67 w 67"/>
              <a:gd name="T19" fmla="*/ 116 h 203"/>
              <a:gd name="T20" fmla="*/ 60 w 67"/>
              <a:gd name="T21" fmla="*/ 124 h 203"/>
              <a:gd name="T22" fmla="*/ 54 w 67"/>
              <a:gd name="T23" fmla="*/ 116 h 203"/>
              <a:gd name="T24" fmla="*/ 54 w 67"/>
              <a:gd name="T25" fmla="*/ 60 h 203"/>
              <a:gd name="T26" fmla="*/ 51 w 67"/>
              <a:gd name="T27" fmla="*/ 60 h 203"/>
              <a:gd name="T28" fmla="*/ 51 w 67"/>
              <a:gd name="T29" fmla="*/ 194 h 203"/>
              <a:gd name="T30" fmla="*/ 43 w 67"/>
              <a:gd name="T31" fmla="*/ 203 h 203"/>
              <a:gd name="T32" fmla="*/ 36 w 67"/>
              <a:gd name="T33" fmla="*/ 194 h 203"/>
              <a:gd name="T34" fmla="*/ 36 w 67"/>
              <a:gd name="T35" fmla="*/ 115 h 203"/>
              <a:gd name="T36" fmla="*/ 31 w 67"/>
              <a:gd name="T37" fmla="*/ 115 h 203"/>
              <a:gd name="T38" fmla="*/ 31 w 67"/>
              <a:gd name="T39" fmla="*/ 194 h 203"/>
              <a:gd name="T40" fmla="*/ 24 w 67"/>
              <a:gd name="T41" fmla="*/ 203 h 203"/>
              <a:gd name="T42" fmla="*/ 16 w 67"/>
              <a:gd name="T43" fmla="*/ 194 h 203"/>
              <a:gd name="T44" fmla="*/ 16 w 67"/>
              <a:gd name="T45" fmla="*/ 60 h 203"/>
              <a:gd name="T46" fmla="*/ 13 w 67"/>
              <a:gd name="T47" fmla="*/ 60 h 203"/>
              <a:gd name="T48" fmla="*/ 13 w 67"/>
              <a:gd name="T49" fmla="*/ 116 h 203"/>
              <a:gd name="T50" fmla="*/ 6 w 67"/>
              <a:gd name="T51" fmla="*/ 124 h 203"/>
              <a:gd name="T52" fmla="*/ 0 w 67"/>
              <a:gd name="T53" fmla="*/ 116 h 203"/>
              <a:gd name="T54" fmla="*/ 0 w 67"/>
              <a:gd name="T55" fmla="*/ 52 h 203"/>
              <a:gd name="T56" fmla="*/ 17 w 67"/>
              <a:gd name="T57" fmla="*/ 36 h 203"/>
              <a:gd name="T58" fmla="*/ 50 w 67"/>
              <a:gd name="T59" fmla="*/ 36 h 203"/>
              <a:gd name="T60" fmla="*/ 67 w 67"/>
              <a:gd name="T61" fmla="*/ 52 h 203"/>
              <a:gd name="T62" fmla="*/ 67 w 67"/>
              <a:gd name="T63" fmla="*/ 116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203">
                <a:moveTo>
                  <a:pt x="47" y="17"/>
                </a:moveTo>
                <a:cubicBezTo>
                  <a:pt x="47" y="21"/>
                  <a:pt x="46" y="26"/>
                  <a:pt x="43" y="29"/>
                </a:cubicBezTo>
                <a:cubicBezTo>
                  <a:pt x="40" y="33"/>
                  <a:pt x="37" y="35"/>
                  <a:pt x="33" y="35"/>
                </a:cubicBezTo>
                <a:cubicBezTo>
                  <a:pt x="30" y="35"/>
                  <a:pt x="26" y="33"/>
                  <a:pt x="24" y="29"/>
                </a:cubicBezTo>
                <a:cubicBezTo>
                  <a:pt x="21" y="26"/>
                  <a:pt x="20" y="21"/>
                  <a:pt x="20" y="17"/>
                </a:cubicBezTo>
                <a:cubicBezTo>
                  <a:pt x="20" y="12"/>
                  <a:pt x="21" y="8"/>
                  <a:pt x="24" y="5"/>
                </a:cubicBezTo>
                <a:cubicBezTo>
                  <a:pt x="26" y="2"/>
                  <a:pt x="29" y="0"/>
                  <a:pt x="33" y="0"/>
                </a:cubicBezTo>
                <a:cubicBezTo>
                  <a:pt x="37" y="0"/>
                  <a:pt x="40" y="2"/>
                  <a:pt x="43" y="5"/>
                </a:cubicBezTo>
                <a:cubicBezTo>
                  <a:pt x="46" y="8"/>
                  <a:pt x="47" y="12"/>
                  <a:pt x="47" y="17"/>
                </a:cubicBezTo>
                <a:close/>
                <a:moveTo>
                  <a:pt x="67" y="116"/>
                </a:moveTo>
                <a:cubicBezTo>
                  <a:pt x="67" y="121"/>
                  <a:pt x="65" y="124"/>
                  <a:pt x="60" y="124"/>
                </a:cubicBezTo>
                <a:cubicBezTo>
                  <a:pt x="56" y="124"/>
                  <a:pt x="54" y="121"/>
                  <a:pt x="54" y="116"/>
                </a:cubicBezTo>
                <a:cubicBezTo>
                  <a:pt x="54" y="60"/>
                  <a:pt x="54" y="60"/>
                  <a:pt x="54" y="60"/>
                </a:cubicBezTo>
                <a:cubicBezTo>
                  <a:pt x="51" y="60"/>
                  <a:pt x="51" y="60"/>
                  <a:pt x="51" y="60"/>
                </a:cubicBezTo>
                <a:cubicBezTo>
                  <a:pt x="51" y="194"/>
                  <a:pt x="51" y="194"/>
                  <a:pt x="51" y="194"/>
                </a:cubicBezTo>
                <a:cubicBezTo>
                  <a:pt x="51" y="200"/>
                  <a:pt x="48" y="203"/>
                  <a:pt x="43" y="203"/>
                </a:cubicBezTo>
                <a:cubicBezTo>
                  <a:pt x="38" y="203"/>
                  <a:pt x="36" y="200"/>
                  <a:pt x="36" y="194"/>
                </a:cubicBezTo>
                <a:cubicBezTo>
                  <a:pt x="36" y="115"/>
                  <a:pt x="36" y="115"/>
                  <a:pt x="36" y="115"/>
                </a:cubicBezTo>
                <a:cubicBezTo>
                  <a:pt x="31" y="115"/>
                  <a:pt x="31" y="115"/>
                  <a:pt x="31" y="115"/>
                </a:cubicBezTo>
                <a:cubicBezTo>
                  <a:pt x="31" y="194"/>
                  <a:pt x="31" y="194"/>
                  <a:pt x="31" y="194"/>
                </a:cubicBezTo>
                <a:cubicBezTo>
                  <a:pt x="31" y="200"/>
                  <a:pt x="29" y="203"/>
                  <a:pt x="24" y="203"/>
                </a:cubicBezTo>
                <a:cubicBezTo>
                  <a:pt x="18" y="203"/>
                  <a:pt x="16" y="200"/>
                  <a:pt x="16" y="194"/>
                </a:cubicBezTo>
                <a:cubicBezTo>
                  <a:pt x="16" y="60"/>
                  <a:pt x="16" y="60"/>
                  <a:pt x="16" y="60"/>
                </a:cubicBezTo>
                <a:cubicBezTo>
                  <a:pt x="13" y="60"/>
                  <a:pt x="13" y="60"/>
                  <a:pt x="13" y="60"/>
                </a:cubicBezTo>
                <a:cubicBezTo>
                  <a:pt x="13" y="116"/>
                  <a:pt x="13" y="116"/>
                  <a:pt x="13" y="116"/>
                </a:cubicBezTo>
                <a:cubicBezTo>
                  <a:pt x="13" y="121"/>
                  <a:pt x="11" y="124"/>
                  <a:pt x="6" y="124"/>
                </a:cubicBezTo>
                <a:cubicBezTo>
                  <a:pt x="2" y="124"/>
                  <a:pt x="0" y="121"/>
                  <a:pt x="0" y="116"/>
                </a:cubicBezTo>
                <a:cubicBezTo>
                  <a:pt x="0" y="52"/>
                  <a:pt x="0" y="52"/>
                  <a:pt x="0" y="52"/>
                </a:cubicBezTo>
                <a:cubicBezTo>
                  <a:pt x="0" y="42"/>
                  <a:pt x="6" y="36"/>
                  <a:pt x="17" y="36"/>
                </a:cubicBezTo>
                <a:cubicBezTo>
                  <a:pt x="50" y="36"/>
                  <a:pt x="50" y="36"/>
                  <a:pt x="50" y="36"/>
                </a:cubicBezTo>
                <a:cubicBezTo>
                  <a:pt x="61" y="36"/>
                  <a:pt x="67" y="42"/>
                  <a:pt x="67" y="52"/>
                </a:cubicBezTo>
                <a:lnTo>
                  <a:pt x="67" y="116"/>
                </a:lnTo>
                <a:close/>
              </a:path>
            </a:pathLst>
          </a:custGeom>
          <a:solidFill>
            <a:schemeClr val="bg1">
              <a:lumMod val="75000"/>
            </a:schemeClr>
          </a:solidFill>
          <a:ln>
            <a:noFill/>
          </a:ln>
        </p:spPr>
        <p:txBody>
          <a:bodyPr vert="horz" wrap="square" lIns="121920" tIns="60960" rIns="121920" bIns="60960" numCol="1" anchor="t" anchorCtr="0" compatLnSpc="1"/>
          <a:lstStyle/>
          <a:p>
            <a:endParaRPr lang="en-US" sz="2400"/>
          </a:p>
        </p:txBody>
      </p:sp>
      <p:sp>
        <p:nvSpPr>
          <p:cNvPr id="20" name="Freeform 19"/>
          <p:cNvSpPr>
            <a:spLocks noEditPoints="1"/>
          </p:cNvSpPr>
          <p:nvPr/>
        </p:nvSpPr>
        <p:spPr bwMode="auto">
          <a:xfrm>
            <a:off x="1047373" y="2518783"/>
            <a:ext cx="222251" cy="670984"/>
          </a:xfrm>
          <a:custGeom>
            <a:avLst/>
            <a:gdLst>
              <a:gd name="T0" fmla="*/ 47 w 67"/>
              <a:gd name="T1" fmla="*/ 17 h 203"/>
              <a:gd name="T2" fmla="*/ 43 w 67"/>
              <a:gd name="T3" fmla="*/ 29 h 203"/>
              <a:gd name="T4" fmla="*/ 34 w 67"/>
              <a:gd name="T5" fmla="*/ 35 h 203"/>
              <a:gd name="T6" fmla="*/ 24 w 67"/>
              <a:gd name="T7" fmla="*/ 29 h 203"/>
              <a:gd name="T8" fmla="*/ 20 w 67"/>
              <a:gd name="T9" fmla="*/ 17 h 203"/>
              <a:gd name="T10" fmla="*/ 24 w 67"/>
              <a:gd name="T11" fmla="*/ 5 h 203"/>
              <a:gd name="T12" fmla="*/ 34 w 67"/>
              <a:gd name="T13" fmla="*/ 0 h 203"/>
              <a:gd name="T14" fmla="*/ 43 w 67"/>
              <a:gd name="T15" fmla="*/ 5 h 203"/>
              <a:gd name="T16" fmla="*/ 47 w 67"/>
              <a:gd name="T17" fmla="*/ 17 h 203"/>
              <a:gd name="T18" fmla="*/ 67 w 67"/>
              <a:gd name="T19" fmla="*/ 116 h 203"/>
              <a:gd name="T20" fmla="*/ 61 w 67"/>
              <a:gd name="T21" fmla="*/ 124 h 203"/>
              <a:gd name="T22" fmla="*/ 55 w 67"/>
              <a:gd name="T23" fmla="*/ 116 h 203"/>
              <a:gd name="T24" fmla="*/ 55 w 67"/>
              <a:gd name="T25" fmla="*/ 60 h 203"/>
              <a:gd name="T26" fmla="*/ 51 w 67"/>
              <a:gd name="T27" fmla="*/ 60 h 203"/>
              <a:gd name="T28" fmla="*/ 51 w 67"/>
              <a:gd name="T29" fmla="*/ 194 h 203"/>
              <a:gd name="T30" fmla="*/ 44 w 67"/>
              <a:gd name="T31" fmla="*/ 203 h 203"/>
              <a:gd name="T32" fmla="*/ 36 w 67"/>
              <a:gd name="T33" fmla="*/ 194 h 203"/>
              <a:gd name="T34" fmla="*/ 36 w 67"/>
              <a:gd name="T35" fmla="*/ 115 h 203"/>
              <a:gd name="T36" fmla="*/ 32 w 67"/>
              <a:gd name="T37" fmla="*/ 115 h 203"/>
              <a:gd name="T38" fmla="*/ 32 w 67"/>
              <a:gd name="T39" fmla="*/ 194 h 203"/>
              <a:gd name="T40" fmla="*/ 24 w 67"/>
              <a:gd name="T41" fmla="*/ 203 h 203"/>
              <a:gd name="T42" fmla="*/ 16 w 67"/>
              <a:gd name="T43" fmla="*/ 194 h 203"/>
              <a:gd name="T44" fmla="*/ 16 w 67"/>
              <a:gd name="T45" fmla="*/ 60 h 203"/>
              <a:gd name="T46" fmla="*/ 13 w 67"/>
              <a:gd name="T47" fmla="*/ 60 h 203"/>
              <a:gd name="T48" fmla="*/ 13 w 67"/>
              <a:gd name="T49" fmla="*/ 116 h 203"/>
              <a:gd name="T50" fmla="*/ 7 w 67"/>
              <a:gd name="T51" fmla="*/ 124 h 203"/>
              <a:gd name="T52" fmla="*/ 0 w 67"/>
              <a:gd name="T53" fmla="*/ 116 h 203"/>
              <a:gd name="T54" fmla="*/ 0 w 67"/>
              <a:gd name="T55" fmla="*/ 52 h 203"/>
              <a:gd name="T56" fmla="*/ 18 w 67"/>
              <a:gd name="T57" fmla="*/ 36 h 203"/>
              <a:gd name="T58" fmla="*/ 50 w 67"/>
              <a:gd name="T59" fmla="*/ 36 h 203"/>
              <a:gd name="T60" fmla="*/ 67 w 67"/>
              <a:gd name="T61" fmla="*/ 52 h 203"/>
              <a:gd name="T62" fmla="*/ 67 w 67"/>
              <a:gd name="T63" fmla="*/ 116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203">
                <a:moveTo>
                  <a:pt x="47" y="17"/>
                </a:moveTo>
                <a:cubicBezTo>
                  <a:pt x="47" y="21"/>
                  <a:pt x="46" y="26"/>
                  <a:pt x="43" y="29"/>
                </a:cubicBezTo>
                <a:cubicBezTo>
                  <a:pt x="41" y="33"/>
                  <a:pt x="37" y="35"/>
                  <a:pt x="34" y="35"/>
                </a:cubicBezTo>
                <a:cubicBezTo>
                  <a:pt x="30" y="35"/>
                  <a:pt x="27" y="33"/>
                  <a:pt x="24" y="29"/>
                </a:cubicBezTo>
                <a:cubicBezTo>
                  <a:pt x="21" y="26"/>
                  <a:pt x="20" y="21"/>
                  <a:pt x="20" y="17"/>
                </a:cubicBezTo>
                <a:cubicBezTo>
                  <a:pt x="20" y="12"/>
                  <a:pt x="21" y="8"/>
                  <a:pt x="24" y="5"/>
                </a:cubicBezTo>
                <a:cubicBezTo>
                  <a:pt x="26" y="2"/>
                  <a:pt x="30" y="0"/>
                  <a:pt x="34" y="0"/>
                </a:cubicBezTo>
                <a:cubicBezTo>
                  <a:pt x="37" y="0"/>
                  <a:pt x="41" y="2"/>
                  <a:pt x="43" y="5"/>
                </a:cubicBezTo>
                <a:cubicBezTo>
                  <a:pt x="46" y="8"/>
                  <a:pt x="47" y="12"/>
                  <a:pt x="47" y="17"/>
                </a:cubicBezTo>
                <a:close/>
                <a:moveTo>
                  <a:pt x="67" y="116"/>
                </a:moveTo>
                <a:cubicBezTo>
                  <a:pt x="67" y="121"/>
                  <a:pt x="65" y="124"/>
                  <a:pt x="61" y="124"/>
                </a:cubicBezTo>
                <a:cubicBezTo>
                  <a:pt x="57" y="124"/>
                  <a:pt x="55" y="121"/>
                  <a:pt x="55" y="116"/>
                </a:cubicBezTo>
                <a:cubicBezTo>
                  <a:pt x="55" y="60"/>
                  <a:pt x="55" y="60"/>
                  <a:pt x="55" y="60"/>
                </a:cubicBezTo>
                <a:cubicBezTo>
                  <a:pt x="51" y="60"/>
                  <a:pt x="51" y="60"/>
                  <a:pt x="51" y="60"/>
                </a:cubicBezTo>
                <a:cubicBezTo>
                  <a:pt x="51" y="194"/>
                  <a:pt x="51" y="194"/>
                  <a:pt x="51" y="194"/>
                </a:cubicBezTo>
                <a:cubicBezTo>
                  <a:pt x="51" y="200"/>
                  <a:pt x="49" y="203"/>
                  <a:pt x="44" y="203"/>
                </a:cubicBezTo>
                <a:cubicBezTo>
                  <a:pt x="38" y="203"/>
                  <a:pt x="36" y="200"/>
                  <a:pt x="36" y="194"/>
                </a:cubicBezTo>
                <a:cubicBezTo>
                  <a:pt x="36" y="115"/>
                  <a:pt x="36" y="115"/>
                  <a:pt x="36" y="115"/>
                </a:cubicBezTo>
                <a:cubicBezTo>
                  <a:pt x="32" y="115"/>
                  <a:pt x="32" y="115"/>
                  <a:pt x="32" y="115"/>
                </a:cubicBezTo>
                <a:cubicBezTo>
                  <a:pt x="32" y="194"/>
                  <a:pt x="32" y="194"/>
                  <a:pt x="32" y="194"/>
                </a:cubicBezTo>
                <a:cubicBezTo>
                  <a:pt x="32" y="200"/>
                  <a:pt x="29" y="203"/>
                  <a:pt x="24" y="203"/>
                </a:cubicBezTo>
                <a:cubicBezTo>
                  <a:pt x="19" y="203"/>
                  <a:pt x="16" y="200"/>
                  <a:pt x="16" y="194"/>
                </a:cubicBezTo>
                <a:cubicBezTo>
                  <a:pt x="16" y="60"/>
                  <a:pt x="16" y="60"/>
                  <a:pt x="16" y="60"/>
                </a:cubicBezTo>
                <a:cubicBezTo>
                  <a:pt x="13" y="60"/>
                  <a:pt x="13" y="60"/>
                  <a:pt x="13" y="60"/>
                </a:cubicBezTo>
                <a:cubicBezTo>
                  <a:pt x="13" y="116"/>
                  <a:pt x="13" y="116"/>
                  <a:pt x="13" y="116"/>
                </a:cubicBezTo>
                <a:cubicBezTo>
                  <a:pt x="13" y="121"/>
                  <a:pt x="11" y="124"/>
                  <a:pt x="7" y="124"/>
                </a:cubicBezTo>
                <a:cubicBezTo>
                  <a:pt x="2" y="124"/>
                  <a:pt x="0" y="121"/>
                  <a:pt x="0" y="116"/>
                </a:cubicBezTo>
                <a:cubicBezTo>
                  <a:pt x="0" y="52"/>
                  <a:pt x="0" y="52"/>
                  <a:pt x="0" y="52"/>
                </a:cubicBezTo>
                <a:cubicBezTo>
                  <a:pt x="0" y="42"/>
                  <a:pt x="6" y="36"/>
                  <a:pt x="18" y="36"/>
                </a:cubicBezTo>
                <a:cubicBezTo>
                  <a:pt x="50" y="36"/>
                  <a:pt x="50" y="36"/>
                  <a:pt x="50" y="36"/>
                </a:cubicBezTo>
                <a:cubicBezTo>
                  <a:pt x="61" y="36"/>
                  <a:pt x="67" y="42"/>
                  <a:pt x="67" y="52"/>
                </a:cubicBezTo>
                <a:lnTo>
                  <a:pt x="67" y="116"/>
                </a:lnTo>
                <a:close/>
              </a:path>
            </a:pathLst>
          </a:custGeom>
          <a:solidFill>
            <a:schemeClr val="bg1">
              <a:lumMod val="75000"/>
            </a:schemeClr>
          </a:solidFill>
          <a:ln>
            <a:noFill/>
          </a:ln>
        </p:spPr>
        <p:txBody>
          <a:bodyPr vert="horz" wrap="square" lIns="121920" tIns="60960" rIns="121920" bIns="60960" numCol="1" anchor="t" anchorCtr="0" compatLnSpc="1"/>
          <a:lstStyle/>
          <a:p>
            <a:endParaRPr lang="en-US" sz="2400"/>
          </a:p>
        </p:txBody>
      </p:sp>
      <p:sp>
        <p:nvSpPr>
          <p:cNvPr id="21" name="Freeform 20"/>
          <p:cNvSpPr>
            <a:spLocks noEditPoints="1"/>
          </p:cNvSpPr>
          <p:nvPr/>
        </p:nvSpPr>
        <p:spPr bwMode="auto">
          <a:xfrm>
            <a:off x="734106" y="2211866"/>
            <a:ext cx="205317" cy="626533"/>
          </a:xfrm>
          <a:custGeom>
            <a:avLst/>
            <a:gdLst>
              <a:gd name="T0" fmla="*/ 44 w 62"/>
              <a:gd name="T1" fmla="*/ 15 h 189"/>
              <a:gd name="T2" fmla="*/ 40 w 62"/>
              <a:gd name="T3" fmla="*/ 27 h 189"/>
              <a:gd name="T4" fmla="*/ 31 w 62"/>
              <a:gd name="T5" fmla="*/ 32 h 189"/>
              <a:gd name="T6" fmla="*/ 22 w 62"/>
              <a:gd name="T7" fmla="*/ 27 h 189"/>
              <a:gd name="T8" fmla="*/ 18 w 62"/>
              <a:gd name="T9" fmla="*/ 15 h 189"/>
              <a:gd name="T10" fmla="*/ 22 w 62"/>
              <a:gd name="T11" fmla="*/ 4 h 189"/>
              <a:gd name="T12" fmla="*/ 31 w 62"/>
              <a:gd name="T13" fmla="*/ 0 h 189"/>
              <a:gd name="T14" fmla="*/ 40 w 62"/>
              <a:gd name="T15" fmla="*/ 4 h 189"/>
              <a:gd name="T16" fmla="*/ 44 w 62"/>
              <a:gd name="T17" fmla="*/ 15 h 189"/>
              <a:gd name="T18" fmla="*/ 62 w 62"/>
              <a:gd name="T19" fmla="*/ 108 h 189"/>
              <a:gd name="T20" fmla="*/ 56 w 62"/>
              <a:gd name="T21" fmla="*/ 116 h 189"/>
              <a:gd name="T22" fmla="*/ 51 w 62"/>
              <a:gd name="T23" fmla="*/ 108 h 189"/>
              <a:gd name="T24" fmla="*/ 51 w 62"/>
              <a:gd name="T25" fmla="*/ 56 h 189"/>
              <a:gd name="T26" fmla="*/ 48 w 62"/>
              <a:gd name="T27" fmla="*/ 56 h 189"/>
              <a:gd name="T28" fmla="*/ 48 w 62"/>
              <a:gd name="T29" fmla="*/ 181 h 189"/>
              <a:gd name="T30" fmla="*/ 40 w 62"/>
              <a:gd name="T31" fmla="*/ 189 h 189"/>
              <a:gd name="T32" fmla="*/ 33 w 62"/>
              <a:gd name="T33" fmla="*/ 181 h 189"/>
              <a:gd name="T34" fmla="*/ 33 w 62"/>
              <a:gd name="T35" fmla="*/ 107 h 189"/>
              <a:gd name="T36" fmla="*/ 29 w 62"/>
              <a:gd name="T37" fmla="*/ 107 h 189"/>
              <a:gd name="T38" fmla="*/ 29 w 62"/>
              <a:gd name="T39" fmla="*/ 181 h 189"/>
              <a:gd name="T40" fmla="*/ 22 w 62"/>
              <a:gd name="T41" fmla="*/ 189 h 189"/>
              <a:gd name="T42" fmla="*/ 15 w 62"/>
              <a:gd name="T43" fmla="*/ 181 h 189"/>
              <a:gd name="T44" fmla="*/ 15 w 62"/>
              <a:gd name="T45" fmla="*/ 56 h 189"/>
              <a:gd name="T46" fmla="*/ 12 w 62"/>
              <a:gd name="T47" fmla="*/ 56 h 189"/>
              <a:gd name="T48" fmla="*/ 12 w 62"/>
              <a:gd name="T49" fmla="*/ 108 h 189"/>
              <a:gd name="T50" fmla="*/ 6 w 62"/>
              <a:gd name="T51" fmla="*/ 116 h 189"/>
              <a:gd name="T52" fmla="*/ 0 w 62"/>
              <a:gd name="T53" fmla="*/ 108 h 189"/>
              <a:gd name="T54" fmla="*/ 0 w 62"/>
              <a:gd name="T55" fmla="*/ 48 h 189"/>
              <a:gd name="T56" fmla="*/ 16 w 62"/>
              <a:gd name="T57" fmla="*/ 33 h 189"/>
              <a:gd name="T58" fmla="*/ 46 w 62"/>
              <a:gd name="T59" fmla="*/ 33 h 189"/>
              <a:gd name="T60" fmla="*/ 62 w 62"/>
              <a:gd name="T61" fmla="*/ 48 h 189"/>
              <a:gd name="T62" fmla="*/ 62 w 62"/>
              <a:gd name="T63" fmla="*/ 10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2" h="189">
                <a:moveTo>
                  <a:pt x="44" y="15"/>
                </a:moveTo>
                <a:cubicBezTo>
                  <a:pt x="44" y="19"/>
                  <a:pt x="43" y="23"/>
                  <a:pt x="40" y="27"/>
                </a:cubicBezTo>
                <a:cubicBezTo>
                  <a:pt x="37" y="30"/>
                  <a:pt x="35" y="32"/>
                  <a:pt x="31" y="32"/>
                </a:cubicBezTo>
                <a:cubicBezTo>
                  <a:pt x="27" y="32"/>
                  <a:pt x="24" y="30"/>
                  <a:pt x="22" y="27"/>
                </a:cubicBezTo>
                <a:cubicBezTo>
                  <a:pt x="19" y="23"/>
                  <a:pt x="18" y="19"/>
                  <a:pt x="18" y="15"/>
                </a:cubicBezTo>
                <a:cubicBezTo>
                  <a:pt x="18" y="11"/>
                  <a:pt x="19" y="7"/>
                  <a:pt x="22" y="4"/>
                </a:cubicBezTo>
                <a:cubicBezTo>
                  <a:pt x="24" y="1"/>
                  <a:pt x="27" y="0"/>
                  <a:pt x="31" y="0"/>
                </a:cubicBezTo>
                <a:cubicBezTo>
                  <a:pt x="35" y="0"/>
                  <a:pt x="37" y="1"/>
                  <a:pt x="40" y="4"/>
                </a:cubicBezTo>
                <a:cubicBezTo>
                  <a:pt x="43" y="7"/>
                  <a:pt x="44" y="11"/>
                  <a:pt x="44" y="15"/>
                </a:cubicBezTo>
                <a:close/>
                <a:moveTo>
                  <a:pt x="62" y="108"/>
                </a:moveTo>
                <a:cubicBezTo>
                  <a:pt x="62" y="113"/>
                  <a:pt x="60" y="116"/>
                  <a:pt x="56" y="116"/>
                </a:cubicBezTo>
                <a:cubicBezTo>
                  <a:pt x="52" y="116"/>
                  <a:pt x="51" y="113"/>
                  <a:pt x="51" y="108"/>
                </a:cubicBezTo>
                <a:cubicBezTo>
                  <a:pt x="51" y="56"/>
                  <a:pt x="51" y="56"/>
                  <a:pt x="51" y="56"/>
                </a:cubicBezTo>
                <a:cubicBezTo>
                  <a:pt x="48" y="56"/>
                  <a:pt x="48" y="56"/>
                  <a:pt x="48" y="56"/>
                </a:cubicBezTo>
                <a:cubicBezTo>
                  <a:pt x="48" y="181"/>
                  <a:pt x="48" y="181"/>
                  <a:pt x="48" y="181"/>
                </a:cubicBezTo>
                <a:cubicBezTo>
                  <a:pt x="48" y="186"/>
                  <a:pt x="45" y="189"/>
                  <a:pt x="40" y="189"/>
                </a:cubicBezTo>
                <a:cubicBezTo>
                  <a:pt x="35" y="189"/>
                  <a:pt x="33" y="186"/>
                  <a:pt x="33" y="181"/>
                </a:cubicBezTo>
                <a:cubicBezTo>
                  <a:pt x="33" y="107"/>
                  <a:pt x="33" y="107"/>
                  <a:pt x="33" y="107"/>
                </a:cubicBezTo>
                <a:cubicBezTo>
                  <a:pt x="29" y="107"/>
                  <a:pt x="29" y="107"/>
                  <a:pt x="29" y="107"/>
                </a:cubicBezTo>
                <a:cubicBezTo>
                  <a:pt x="29" y="181"/>
                  <a:pt x="29" y="181"/>
                  <a:pt x="29" y="181"/>
                </a:cubicBezTo>
                <a:cubicBezTo>
                  <a:pt x="29" y="186"/>
                  <a:pt x="27" y="189"/>
                  <a:pt x="22" y="189"/>
                </a:cubicBezTo>
                <a:cubicBezTo>
                  <a:pt x="17" y="189"/>
                  <a:pt x="15" y="186"/>
                  <a:pt x="15" y="181"/>
                </a:cubicBezTo>
                <a:cubicBezTo>
                  <a:pt x="15" y="56"/>
                  <a:pt x="15" y="56"/>
                  <a:pt x="15" y="56"/>
                </a:cubicBezTo>
                <a:cubicBezTo>
                  <a:pt x="12" y="56"/>
                  <a:pt x="12" y="56"/>
                  <a:pt x="12" y="56"/>
                </a:cubicBezTo>
                <a:cubicBezTo>
                  <a:pt x="12" y="108"/>
                  <a:pt x="12" y="108"/>
                  <a:pt x="12" y="108"/>
                </a:cubicBezTo>
                <a:cubicBezTo>
                  <a:pt x="12" y="113"/>
                  <a:pt x="10" y="116"/>
                  <a:pt x="6" y="116"/>
                </a:cubicBezTo>
                <a:cubicBezTo>
                  <a:pt x="2" y="116"/>
                  <a:pt x="0" y="113"/>
                  <a:pt x="0" y="108"/>
                </a:cubicBezTo>
                <a:cubicBezTo>
                  <a:pt x="0" y="48"/>
                  <a:pt x="0" y="48"/>
                  <a:pt x="0" y="48"/>
                </a:cubicBezTo>
                <a:cubicBezTo>
                  <a:pt x="0" y="38"/>
                  <a:pt x="5" y="33"/>
                  <a:pt x="16" y="33"/>
                </a:cubicBezTo>
                <a:cubicBezTo>
                  <a:pt x="46" y="33"/>
                  <a:pt x="46" y="33"/>
                  <a:pt x="46" y="33"/>
                </a:cubicBezTo>
                <a:cubicBezTo>
                  <a:pt x="57" y="33"/>
                  <a:pt x="62" y="38"/>
                  <a:pt x="62" y="48"/>
                </a:cubicBezTo>
                <a:lnTo>
                  <a:pt x="62" y="108"/>
                </a:lnTo>
                <a:close/>
              </a:path>
            </a:pathLst>
          </a:custGeom>
          <a:solidFill>
            <a:schemeClr val="bg1">
              <a:lumMod val="75000"/>
            </a:schemeClr>
          </a:solidFill>
          <a:ln>
            <a:noFill/>
          </a:ln>
        </p:spPr>
        <p:txBody>
          <a:bodyPr vert="horz" wrap="square" lIns="121920" tIns="60960" rIns="121920" bIns="60960" numCol="1" anchor="t" anchorCtr="0" compatLnSpc="1"/>
          <a:lstStyle/>
          <a:p>
            <a:endParaRPr lang="en-US" sz="2400"/>
          </a:p>
        </p:txBody>
      </p:sp>
      <p:sp>
        <p:nvSpPr>
          <p:cNvPr id="22" name="Freeform 21"/>
          <p:cNvSpPr>
            <a:spLocks noEditPoints="1"/>
          </p:cNvSpPr>
          <p:nvPr/>
        </p:nvSpPr>
        <p:spPr bwMode="auto">
          <a:xfrm>
            <a:off x="1515157" y="2211866"/>
            <a:ext cx="209551" cy="626533"/>
          </a:xfrm>
          <a:custGeom>
            <a:avLst/>
            <a:gdLst>
              <a:gd name="T0" fmla="*/ 45 w 63"/>
              <a:gd name="T1" fmla="*/ 15 h 189"/>
              <a:gd name="T2" fmla="*/ 41 w 63"/>
              <a:gd name="T3" fmla="*/ 27 h 189"/>
              <a:gd name="T4" fmla="*/ 32 w 63"/>
              <a:gd name="T5" fmla="*/ 32 h 189"/>
              <a:gd name="T6" fmla="*/ 23 w 63"/>
              <a:gd name="T7" fmla="*/ 27 h 189"/>
              <a:gd name="T8" fmla="*/ 19 w 63"/>
              <a:gd name="T9" fmla="*/ 15 h 189"/>
              <a:gd name="T10" fmla="*/ 22 w 63"/>
              <a:gd name="T11" fmla="*/ 4 h 189"/>
              <a:gd name="T12" fmla="*/ 32 w 63"/>
              <a:gd name="T13" fmla="*/ 0 h 189"/>
              <a:gd name="T14" fmla="*/ 41 w 63"/>
              <a:gd name="T15" fmla="*/ 4 h 189"/>
              <a:gd name="T16" fmla="*/ 45 w 63"/>
              <a:gd name="T17" fmla="*/ 15 h 189"/>
              <a:gd name="T18" fmla="*/ 63 w 63"/>
              <a:gd name="T19" fmla="*/ 108 h 189"/>
              <a:gd name="T20" fmla="*/ 57 w 63"/>
              <a:gd name="T21" fmla="*/ 116 h 189"/>
              <a:gd name="T22" fmla="*/ 51 w 63"/>
              <a:gd name="T23" fmla="*/ 108 h 189"/>
              <a:gd name="T24" fmla="*/ 51 w 63"/>
              <a:gd name="T25" fmla="*/ 56 h 189"/>
              <a:gd name="T26" fmla="*/ 48 w 63"/>
              <a:gd name="T27" fmla="*/ 56 h 189"/>
              <a:gd name="T28" fmla="*/ 48 w 63"/>
              <a:gd name="T29" fmla="*/ 181 h 189"/>
              <a:gd name="T30" fmla="*/ 41 w 63"/>
              <a:gd name="T31" fmla="*/ 189 h 189"/>
              <a:gd name="T32" fmla="*/ 34 w 63"/>
              <a:gd name="T33" fmla="*/ 181 h 189"/>
              <a:gd name="T34" fmla="*/ 34 w 63"/>
              <a:gd name="T35" fmla="*/ 107 h 189"/>
              <a:gd name="T36" fmla="*/ 30 w 63"/>
              <a:gd name="T37" fmla="*/ 107 h 189"/>
              <a:gd name="T38" fmla="*/ 30 w 63"/>
              <a:gd name="T39" fmla="*/ 181 h 189"/>
              <a:gd name="T40" fmla="*/ 23 w 63"/>
              <a:gd name="T41" fmla="*/ 189 h 189"/>
              <a:gd name="T42" fmla="*/ 15 w 63"/>
              <a:gd name="T43" fmla="*/ 181 h 189"/>
              <a:gd name="T44" fmla="*/ 15 w 63"/>
              <a:gd name="T45" fmla="*/ 56 h 189"/>
              <a:gd name="T46" fmla="*/ 12 w 63"/>
              <a:gd name="T47" fmla="*/ 56 h 189"/>
              <a:gd name="T48" fmla="*/ 12 w 63"/>
              <a:gd name="T49" fmla="*/ 108 h 189"/>
              <a:gd name="T50" fmla="*/ 6 w 63"/>
              <a:gd name="T51" fmla="*/ 116 h 189"/>
              <a:gd name="T52" fmla="*/ 0 w 63"/>
              <a:gd name="T53" fmla="*/ 108 h 189"/>
              <a:gd name="T54" fmla="*/ 0 w 63"/>
              <a:gd name="T55" fmla="*/ 48 h 189"/>
              <a:gd name="T56" fmla="*/ 17 w 63"/>
              <a:gd name="T57" fmla="*/ 33 h 189"/>
              <a:gd name="T58" fmla="*/ 47 w 63"/>
              <a:gd name="T59" fmla="*/ 33 h 189"/>
              <a:gd name="T60" fmla="*/ 63 w 63"/>
              <a:gd name="T61" fmla="*/ 48 h 189"/>
              <a:gd name="T62" fmla="*/ 63 w 63"/>
              <a:gd name="T63" fmla="*/ 10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 h="189">
                <a:moveTo>
                  <a:pt x="45" y="15"/>
                </a:moveTo>
                <a:cubicBezTo>
                  <a:pt x="45" y="19"/>
                  <a:pt x="43" y="23"/>
                  <a:pt x="41" y="27"/>
                </a:cubicBezTo>
                <a:cubicBezTo>
                  <a:pt x="38" y="30"/>
                  <a:pt x="35" y="32"/>
                  <a:pt x="32" y="32"/>
                </a:cubicBezTo>
                <a:cubicBezTo>
                  <a:pt x="28" y="32"/>
                  <a:pt x="25" y="30"/>
                  <a:pt x="23" y="27"/>
                </a:cubicBezTo>
                <a:cubicBezTo>
                  <a:pt x="20" y="23"/>
                  <a:pt x="19" y="19"/>
                  <a:pt x="19" y="15"/>
                </a:cubicBezTo>
                <a:cubicBezTo>
                  <a:pt x="19" y="11"/>
                  <a:pt x="20" y="7"/>
                  <a:pt x="22" y="4"/>
                </a:cubicBezTo>
                <a:cubicBezTo>
                  <a:pt x="25" y="1"/>
                  <a:pt x="28" y="0"/>
                  <a:pt x="32" y="0"/>
                </a:cubicBezTo>
                <a:cubicBezTo>
                  <a:pt x="35" y="0"/>
                  <a:pt x="38" y="1"/>
                  <a:pt x="41" y="4"/>
                </a:cubicBezTo>
                <a:cubicBezTo>
                  <a:pt x="43" y="7"/>
                  <a:pt x="45" y="11"/>
                  <a:pt x="45" y="15"/>
                </a:cubicBezTo>
                <a:close/>
                <a:moveTo>
                  <a:pt x="63" y="108"/>
                </a:moveTo>
                <a:cubicBezTo>
                  <a:pt x="63" y="113"/>
                  <a:pt x="61" y="116"/>
                  <a:pt x="57" y="116"/>
                </a:cubicBezTo>
                <a:cubicBezTo>
                  <a:pt x="53" y="116"/>
                  <a:pt x="51" y="113"/>
                  <a:pt x="51" y="108"/>
                </a:cubicBezTo>
                <a:cubicBezTo>
                  <a:pt x="51" y="56"/>
                  <a:pt x="51" y="56"/>
                  <a:pt x="51" y="56"/>
                </a:cubicBezTo>
                <a:cubicBezTo>
                  <a:pt x="48" y="56"/>
                  <a:pt x="48" y="56"/>
                  <a:pt x="48" y="56"/>
                </a:cubicBezTo>
                <a:cubicBezTo>
                  <a:pt x="48" y="181"/>
                  <a:pt x="48" y="181"/>
                  <a:pt x="48" y="181"/>
                </a:cubicBezTo>
                <a:cubicBezTo>
                  <a:pt x="48" y="186"/>
                  <a:pt x="46" y="189"/>
                  <a:pt x="41" y="189"/>
                </a:cubicBezTo>
                <a:cubicBezTo>
                  <a:pt x="36" y="189"/>
                  <a:pt x="34" y="186"/>
                  <a:pt x="34" y="181"/>
                </a:cubicBezTo>
                <a:cubicBezTo>
                  <a:pt x="34" y="107"/>
                  <a:pt x="34" y="107"/>
                  <a:pt x="34" y="107"/>
                </a:cubicBezTo>
                <a:cubicBezTo>
                  <a:pt x="30" y="107"/>
                  <a:pt x="30" y="107"/>
                  <a:pt x="30" y="107"/>
                </a:cubicBezTo>
                <a:cubicBezTo>
                  <a:pt x="30" y="181"/>
                  <a:pt x="30" y="181"/>
                  <a:pt x="30" y="181"/>
                </a:cubicBezTo>
                <a:cubicBezTo>
                  <a:pt x="30" y="186"/>
                  <a:pt x="27" y="189"/>
                  <a:pt x="23" y="189"/>
                </a:cubicBezTo>
                <a:cubicBezTo>
                  <a:pt x="18" y="189"/>
                  <a:pt x="15" y="186"/>
                  <a:pt x="15" y="181"/>
                </a:cubicBezTo>
                <a:cubicBezTo>
                  <a:pt x="15" y="56"/>
                  <a:pt x="15" y="56"/>
                  <a:pt x="15" y="56"/>
                </a:cubicBezTo>
                <a:cubicBezTo>
                  <a:pt x="12" y="56"/>
                  <a:pt x="12" y="56"/>
                  <a:pt x="12" y="56"/>
                </a:cubicBezTo>
                <a:cubicBezTo>
                  <a:pt x="12" y="108"/>
                  <a:pt x="12" y="108"/>
                  <a:pt x="12" y="108"/>
                </a:cubicBezTo>
                <a:cubicBezTo>
                  <a:pt x="12" y="113"/>
                  <a:pt x="10" y="116"/>
                  <a:pt x="6" y="116"/>
                </a:cubicBezTo>
                <a:cubicBezTo>
                  <a:pt x="2" y="116"/>
                  <a:pt x="0" y="113"/>
                  <a:pt x="0" y="108"/>
                </a:cubicBezTo>
                <a:cubicBezTo>
                  <a:pt x="0" y="48"/>
                  <a:pt x="0" y="48"/>
                  <a:pt x="0" y="48"/>
                </a:cubicBezTo>
                <a:cubicBezTo>
                  <a:pt x="0" y="38"/>
                  <a:pt x="6" y="33"/>
                  <a:pt x="17" y="33"/>
                </a:cubicBezTo>
                <a:cubicBezTo>
                  <a:pt x="47" y="33"/>
                  <a:pt x="47" y="33"/>
                  <a:pt x="47" y="33"/>
                </a:cubicBezTo>
                <a:cubicBezTo>
                  <a:pt x="58" y="33"/>
                  <a:pt x="63" y="38"/>
                  <a:pt x="63" y="48"/>
                </a:cubicBezTo>
                <a:lnTo>
                  <a:pt x="63" y="108"/>
                </a:lnTo>
                <a:close/>
              </a:path>
            </a:pathLst>
          </a:custGeom>
          <a:solidFill>
            <a:schemeClr val="bg1">
              <a:lumMod val="75000"/>
            </a:schemeClr>
          </a:solidFill>
          <a:ln>
            <a:noFill/>
          </a:ln>
        </p:spPr>
        <p:txBody>
          <a:bodyPr vert="horz" wrap="square" lIns="121920" tIns="60960" rIns="121920" bIns="60960" numCol="1" anchor="t" anchorCtr="0" compatLnSpc="1"/>
          <a:lstStyle/>
          <a:p>
            <a:endParaRPr lang="en-US" sz="2400"/>
          </a:p>
        </p:txBody>
      </p:sp>
      <p:sp>
        <p:nvSpPr>
          <p:cNvPr id="23" name="Freeform 22"/>
          <p:cNvSpPr>
            <a:spLocks noEditPoints="1"/>
          </p:cNvSpPr>
          <p:nvPr/>
        </p:nvSpPr>
        <p:spPr bwMode="auto">
          <a:xfrm>
            <a:off x="2308907" y="2211866"/>
            <a:ext cx="209551" cy="626533"/>
          </a:xfrm>
          <a:custGeom>
            <a:avLst/>
            <a:gdLst>
              <a:gd name="T0" fmla="*/ 44 w 63"/>
              <a:gd name="T1" fmla="*/ 15 h 189"/>
              <a:gd name="T2" fmla="*/ 41 w 63"/>
              <a:gd name="T3" fmla="*/ 27 h 189"/>
              <a:gd name="T4" fmla="*/ 32 w 63"/>
              <a:gd name="T5" fmla="*/ 32 h 189"/>
              <a:gd name="T6" fmla="*/ 22 w 63"/>
              <a:gd name="T7" fmla="*/ 27 h 189"/>
              <a:gd name="T8" fmla="*/ 19 w 63"/>
              <a:gd name="T9" fmla="*/ 15 h 189"/>
              <a:gd name="T10" fmla="*/ 22 w 63"/>
              <a:gd name="T11" fmla="*/ 4 h 189"/>
              <a:gd name="T12" fmla="*/ 32 w 63"/>
              <a:gd name="T13" fmla="*/ 0 h 189"/>
              <a:gd name="T14" fmla="*/ 41 w 63"/>
              <a:gd name="T15" fmla="*/ 4 h 189"/>
              <a:gd name="T16" fmla="*/ 44 w 63"/>
              <a:gd name="T17" fmla="*/ 15 h 189"/>
              <a:gd name="T18" fmla="*/ 63 w 63"/>
              <a:gd name="T19" fmla="*/ 108 h 189"/>
              <a:gd name="T20" fmla="*/ 57 w 63"/>
              <a:gd name="T21" fmla="*/ 116 h 189"/>
              <a:gd name="T22" fmla="*/ 51 w 63"/>
              <a:gd name="T23" fmla="*/ 108 h 189"/>
              <a:gd name="T24" fmla="*/ 51 w 63"/>
              <a:gd name="T25" fmla="*/ 56 h 189"/>
              <a:gd name="T26" fmla="*/ 48 w 63"/>
              <a:gd name="T27" fmla="*/ 56 h 189"/>
              <a:gd name="T28" fmla="*/ 48 w 63"/>
              <a:gd name="T29" fmla="*/ 181 h 189"/>
              <a:gd name="T30" fmla="*/ 41 w 63"/>
              <a:gd name="T31" fmla="*/ 189 h 189"/>
              <a:gd name="T32" fmla="*/ 34 w 63"/>
              <a:gd name="T33" fmla="*/ 181 h 189"/>
              <a:gd name="T34" fmla="*/ 34 w 63"/>
              <a:gd name="T35" fmla="*/ 107 h 189"/>
              <a:gd name="T36" fmla="*/ 30 w 63"/>
              <a:gd name="T37" fmla="*/ 107 h 189"/>
              <a:gd name="T38" fmla="*/ 30 w 63"/>
              <a:gd name="T39" fmla="*/ 181 h 189"/>
              <a:gd name="T40" fmla="*/ 22 w 63"/>
              <a:gd name="T41" fmla="*/ 189 h 189"/>
              <a:gd name="T42" fmla="*/ 15 w 63"/>
              <a:gd name="T43" fmla="*/ 181 h 189"/>
              <a:gd name="T44" fmla="*/ 15 w 63"/>
              <a:gd name="T45" fmla="*/ 56 h 189"/>
              <a:gd name="T46" fmla="*/ 12 w 63"/>
              <a:gd name="T47" fmla="*/ 56 h 189"/>
              <a:gd name="T48" fmla="*/ 12 w 63"/>
              <a:gd name="T49" fmla="*/ 108 h 189"/>
              <a:gd name="T50" fmla="*/ 6 w 63"/>
              <a:gd name="T51" fmla="*/ 116 h 189"/>
              <a:gd name="T52" fmla="*/ 0 w 63"/>
              <a:gd name="T53" fmla="*/ 108 h 189"/>
              <a:gd name="T54" fmla="*/ 0 w 63"/>
              <a:gd name="T55" fmla="*/ 48 h 189"/>
              <a:gd name="T56" fmla="*/ 17 w 63"/>
              <a:gd name="T57" fmla="*/ 33 h 189"/>
              <a:gd name="T58" fmla="*/ 47 w 63"/>
              <a:gd name="T59" fmla="*/ 33 h 189"/>
              <a:gd name="T60" fmla="*/ 63 w 63"/>
              <a:gd name="T61" fmla="*/ 48 h 189"/>
              <a:gd name="T62" fmla="*/ 63 w 63"/>
              <a:gd name="T63" fmla="*/ 10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 h="189">
                <a:moveTo>
                  <a:pt x="44" y="15"/>
                </a:moveTo>
                <a:cubicBezTo>
                  <a:pt x="44" y="19"/>
                  <a:pt x="43" y="23"/>
                  <a:pt x="41" y="27"/>
                </a:cubicBezTo>
                <a:cubicBezTo>
                  <a:pt x="38" y="30"/>
                  <a:pt x="35" y="32"/>
                  <a:pt x="32" y="32"/>
                </a:cubicBezTo>
                <a:cubicBezTo>
                  <a:pt x="28" y="32"/>
                  <a:pt x="25" y="30"/>
                  <a:pt x="22" y="27"/>
                </a:cubicBezTo>
                <a:cubicBezTo>
                  <a:pt x="20" y="23"/>
                  <a:pt x="19" y="19"/>
                  <a:pt x="19" y="15"/>
                </a:cubicBezTo>
                <a:cubicBezTo>
                  <a:pt x="19" y="11"/>
                  <a:pt x="20" y="7"/>
                  <a:pt x="22" y="4"/>
                </a:cubicBezTo>
                <a:cubicBezTo>
                  <a:pt x="25" y="1"/>
                  <a:pt x="28" y="0"/>
                  <a:pt x="32" y="0"/>
                </a:cubicBezTo>
                <a:cubicBezTo>
                  <a:pt x="35" y="0"/>
                  <a:pt x="38" y="1"/>
                  <a:pt x="41" y="4"/>
                </a:cubicBezTo>
                <a:cubicBezTo>
                  <a:pt x="43" y="7"/>
                  <a:pt x="44" y="11"/>
                  <a:pt x="44" y="15"/>
                </a:cubicBezTo>
                <a:close/>
                <a:moveTo>
                  <a:pt x="63" y="108"/>
                </a:moveTo>
                <a:cubicBezTo>
                  <a:pt x="63" y="113"/>
                  <a:pt x="61" y="116"/>
                  <a:pt x="57" y="116"/>
                </a:cubicBezTo>
                <a:cubicBezTo>
                  <a:pt x="53" y="116"/>
                  <a:pt x="51" y="113"/>
                  <a:pt x="51" y="108"/>
                </a:cubicBezTo>
                <a:cubicBezTo>
                  <a:pt x="51" y="56"/>
                  <a:pt x="51" y="56"/>
                  <a:pt x="51" y="56"/>
                </a:cubicBezTo>
                <a:cubicBezTo>
                  <a:pt x="48" y="56"/>
                  <a:pt x="48" y="56"/>
                  <a:pt x="48" y="56"/>
                </a:cubicBezTo>
                <a:cubicBezTo>
                  <a:pt x="48" y="181"/>
                  <a:pt x="48" y="181"/>
                  <a:pt x="48" y="181"/>
                </a:cubicBezTo>
                <a:cubicBezTo>
                  <a:pt x="48" y="186"/>
                  <a:pt x="46" y="189"/>
                  <a:pt x="41" y="189"/>
                </a:cubicBezTo>
                <a:cubicBezTo>
                  <a:pt x="36" y="189"/>
                  <a:pt x="34" y="186"/>
                  <a:pt x="34" y="181"/>
                </a:cubicBezTo>
                <a:cubicBezTo>
                  <a:pt x="34" y="107"/>
                  <a:pt x="34" y="107"/>
                  <a:pt x="34" y="107"/>
                </a:cubicBezTo>
                <a:cubicBezTo>
                  <a:pt x="30" y="107"/>
                  <a:pt x="30" y="107"/>
                  <a:pt x="30" y="107"/>
                </a:cubicBezTo>
                <a:cubicBezTo>
                  <a:pt x="30" y="181"/>
                  <a:pt x="30" y="181"/>
                  <a:pt x="30" y="181"/>
                </a:cubicBezTo>
                <a:cubicBezTo>
                  <a:pt x="30" y="186"/>
                  <a:pt x="27" y="189"/>
                  <a:pt x="22" y="189"/>
                </a:cubicBezTo>
                <a:cubicBezTo>
                  <a:pt x="18" y="189"/>
                  <a:pt x="15" y="186"/>
                  <a:pt x="15" y="181"/>
                </a:cubicBezTo>
                <a:cubicBezTo>
                  <a:pt x="15" y="56"/>
                  <a:pt x="15" y="56"/>
                  <a:pt x="15" y="56"/>
                </a:cubicBezTo>
                <a:cubicBezTo>
                  <a:pt x="12" y="56"/>
                  <a:pt x="12" y="56"/>
                  <a:pt x="12" y="56"/>
                </a:cubicBezTo>
                <a:cubicBezTo>
                  <a:pt x="12" y="108"/>
                  <a:pt x="12" y="108"/>
                  <a:pt x="12" y="108"/>
                </a:cubicBezTo>
                <a:cubicBezTo>
                  <a:pt x="12" y="113"/>
                  <a:pt x="10" y="116"/>
                  <a:pt x="6" y="116"/>
                </a:cubicBezTo>
                <a:cubicBezTo>
                  <a:pt x="2" y="116"/>
                  <a:pt x="0" y="113"/>
                  <a:pt x="0" y="108"/>
                </a:cubicBezTo>
                <a:cubicBezTo>
                  <a:pt x="0" y="48"/>
                  <a:pt x="0" y="48"/>
                  <a:pt x="0" y="48"/>
                </a:cubicBezTo>
                <a:cubicBezTo>
                  <a:pt x="0" y="38"/>
                  <a:pt x="6" y="33"/>
                  <a:pt x="17" y="33"/>
                </a:cubicBezTo>
                <a:cubicBezTo>
                  <a:pt x="47" y="33"/>
                  <a:pt x="47" y="33"/>
                  <a:pt x="47" y="33"/>
                </a:cubicBezTo>
                <a:cubicBezTo>
                  <a:pt x="58" y="33"/>
                  <a:pt x="63" y="38"/>
                  <a:pt x="63" y="48"/>
                </a:cubicBezTo>
                <a:lnTo>
                  <a:pt x="63" y="108"/>
                </a:lnTo>
                <a:close/>
              </a:path>
            </a:pathLst>
          </a:custGeom>
          <a:solidFill>
            <a:schemeClr val="bg1">
              <a:lumMod val="75000"/>
            </a:schemeClr>
          </a:solidFill>
          <a:ln>
            <a:noFill/>
          </a:ln>
        </p:spPr>
        <p:txBody>
          <a:bodyPr vert="horz" wrap="square" lIns="121920" tIns="60960" rIns="121920" bIns="60960" numCol="1" anchor="t" anchorCtr="0" compatLnSpc="1"/>
          <a:lstStyle/>
          <a:p>
            <a:endParaRPr lang="en-US" sz="2400"/>
          </a:p>
        </p:txBody>
      </p:sp>
      <p:sp>
        <p:nvSpPr>
          <p:cNvPr id="24" name="Freeform 23"/>
          <p:cNvSpPr>
            <a:spLocks noEditPoints="1"/>
          </p:cNvSpPr>
          <p:nvPr/>
        </p:nvSpPr>
        <p:spPr bwMode="auto">
          <a:xfrm>
            <a:off x="3068791" y="2211866"/>
            <a:ext cx="207433" cy="626533"/>
          </a:xfrm>
          <a:custGeom>
            <a:avLst/>
            <a:gdLst>
              <a:gd name="T0" fmla="*/ 44 w 63"/>
              <a:gd name="T1" fmla="*/ 15 h 189"/>
              <a:gd name="T2" fmla="*/ 41 w 63"/>
              <a:gd name="T3" fmla="*/ 27 h 189"/>
              <a:gd name="T4" fmla="*/ 31 w 63"/>
              <a:gd name="T5" fmla="*/ 32 h 189"/>
              <a:gd name="T6" fmla="*/ 22 w 63"/>
              <a:gd name="T7" fmla="*/ 27 h 189"/>
              <a:gd name="T8" fmla="*/ 19 w 63"/>
              <a:gd name="T9" fmla="*/ 15 h 189"/>
              <a:gd name="T10" fmla="*/ 22 w 63"/>
              <a:gd name="T11" fmla="*/ 4 h 189"/>
              <a:gd name="T12" fmla="*/ 31 w 63"/>
              <a:gd name="T13" fmla="*/ 0 h 189"/>
              <a:gd name="T14" fmla="*/ 41 w 63"/>
              <a:gd name="T15" fmla="*/ 4 h 189"/>
              <a:gd name="T16" fmla="*/ 44 w 63"/>
              <a:gd name="T17" fmla="*/ 15 h 189"/>
              <a:gd name="T18" fmla="*/ 63 w 63"/>
              <a:gd name="T19" fmla="*/ 108 h 189"/>
              <a:gd name="T20" fmla="*/ 57 w 63"/>
              <a:gd name="T21" fmla="*/ 116 h 189"/>
              <a:gd name="T22" fmla="*/ 51 w 63"/>
              <a:gd name="T23" fmla="*/ 108 h 189"/>
              <a:gd name="T24" fmla="*/ 51 w 63"/>
              <a:gd name="T25" fmla="*/ 56 h 189"/>
              <a:gd name="T26" fmla="*/ 48 w 63"/>
              <a:gd name="T27" fmla="*/ 56 h 189"/>
              <a:gd name="T28" fmla="*/ 48 w 63"/>
              <a:gd name="T29" fmla="*/ 181 h 189"/>
              <a:gd name="T30" fmla="*/ 41 w 63"/>
              <a:gd name="T31" fmla="*/ 189 h 189"/>
              <a:gd name="T32" fmla="*/ 33 w 63"/>
              <a:gd name="T33" fmla="*/ 181 h 189"/>
              <a:gd name="T34" fmla="*/ 33 w 63"/>
              <a:gd name="T35" fmla="*/ 107 h 189"/>
              <a:gd name="T36" fmla="*/ 30 w 63"/>
              <a:gd name="T37" fmla="*/ 107 h 189"/>
              <a:gd name="T38" fmla="*/ 30 w 63"/>
              <a:gd name="T39" fmla="*/ 181 h 189"/>
              <a:gd name="T40" fmla="*/ 22 w 63"/>
              <a:gd name="T41" fmla="*/ 189 h 189"/>
              <a:gd name="T42" fmla="*/ 15 w 63"/>
              <a:gd name="T43" fmla="*/ 181 h 189"/>
              <a:gd name="T44" fmla="*/ 15 w 63"/>
              <a:gd name="T45" fmla="*/ 56 h 189"/>
              <a:gd name="T46" fmla="*/ 12 w 63"/>
              <a:gd name="T47" fmla="*/ 56 h 189"/>
              <a:gd name="T48" fmla="*/ 12 w 63"/>
              <a:gd name="T49" fmla="*/ 108 h 189"/>
              <a:gd name="T50" fmla="*/ 6 w 63"/>
              <a:gd name="T51" fmla="*/ 116 h 189"/>
              <a:gd name="T52" fmla="*/ 0 w 63"/>
              <a:gd name="T53" fmla="*/ 108 h 189"/>
              <a:gd name="T54" fmla="*/ 0 w 63"/>
              <a:gd name="T55" fmla="*/ 48 h 189"/>
              <a:gd name="T56" fmla="*/ 17 w 63"/>
              <a:gd name="T57" fmla="*/ 33 h 189"/>
              <a:gd name="T58" fmla="*/ 47 w 63"/>
              <a:gd name="T59" fmla="*/ 33 h 189"/>
              <a:gd name="T60" fmla="*/ 63 w 63"/>
              <a:gd name="T61" fmla="*/ 48 h 189"/>
              <a:gd name="T62" fmla="*/ 63 w 63"/>
              <a:gd name="T63" fmla="*/ 10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 h="189">
                <a:moveTo>
                  <a:pt x="44" y="15"/>
                </a:moveTo>
                <a:cubicBezTo>
                  <a:pt x="44" y="19"/>
                  <a:pt x="43" y="23"/>
                  <a:pt x="41" y="27"/>
                </a:cubicBezTo>
                <a:cubicBezTo>
                  <a:pt x="38" y="30"/>
                  <a:pt x="35" y="32"/>
                  <a:pt x="31" y="32"/>
                </a:cubicBezTo>
                <a:cubicBezTo>
                  <a:pt x="28" y="32"/>
                  <a:pt x="25" y="30"/>
                  <a:pt x="22" y="27"/>
                </a:cubicBezTo>
                <a:cubicBezTo>
                  <a:pt x="20" y="23"/>
                  <a:pt x="19" y="19"/>
                  <a:pt x="19" y="15"/>
                </a:cubicBezTo>
                <a:cubicBezTo>
                  <a:pt x="19" y="11"/>
                  <a:pt x="20" y="7"/>
                  <a:pt x="22" y="4"/>
                </a:cubicBezTo>
                <a:cubicBezTo>
                  <a:pt x="25" y="1"/>
                  <a:pt x="28" y="0"/>
                  <a:pt x="31" y="0"/>
                </a:cubicBezTo>
                <a:cubicBezTo>
                  <a:pt x="35" y="0"/>
                  <a:pt x="38" y="1"/>
                  <a:pt x="41" y="4"/>
                </a:cubicBezTo>
                <a:cubicBezTo>
                  <a:pt x="43" y="7"/>
                  <a:pt x="44" y="11"/>
                  <a:pt x="44" y="15"/>
                </a:cubicBezTo>
                <a:close/>
                <a:moveTo>
                  <a:pt x="63" y="108"/>
                </a:moveTo>
                <a:cubicBezTo>
                  <a:pt x="63" y="113"/>
                  <a:pt x="61" y="116"/>
                  <a:pt x="57" y="116"/>
                </a:cubicBezTo>
                <a:cubicBezTo>
                  <a:pt x="53" y="116"/>
                  <a:pt x="51" y="113"/>
                  <a:pt x="51" y="108"/>
                </a:cubicBezTo>
                <a:cubicBezTo>
                  <a:pt x="51" y="56"/>
                  <a:pt x="51" y="56"/>
                  <a:pt x="51" y="56"/>
                </a:cubicBezTo>
                <a:cubicBezTo>
                  <a:pt x="48" y="56"/>
                  <a:pt x="48" y="56"/>
                  <a:pt x="48" y="56"/>
                </a:cubicBezTo>
                <a:cubicBezTo>
                  <a:pt x="48" y="181"/>
                  <a:pt x="48" y="181"/>
                  <a:pt x="48" y="181"/>
                </a:cubicBezTo>
                <a:cubicBezTo>
                  <a:pt x="48" y="186"/>
                  <a:pt x="46" y="189"/>
                  <a:pt x="41" y="189"/>
                </a:cubicBezTo>
                <a:cubicBezTo>
                  <a:pt x="36" y="189"/>
                  <a:pt x="33" y="186"/>
                  <a:pt x="33" y="181"/>
                </a:cubicBezTo>
                <a:cubicBezTo>
                  <a:pt x="33" y="107"/>
                  <a:pt x="33" y="107"/>
                  <a:pt x="33" y="107"/>
                </a:cubicBezTo>
                <a:cubicBezTo>
                  <a:pt x="30" y="107"/>
                  <a:pt x="30" y="107"/>
                  <a:pt x="30" y="107"/>
                </a:cubicBezTo>
                <a:cubicBezTo>
                  <a:pt x="30" y="181"/>
                  <a:pt x="30" y="181"/>
                  <a:pt x="30" y="181"/>
                </a:cubicBezTo>
                <a:cubicBezTo>
                  <a:pt x="30" y="186"/>
                  <a:pt x="27" y="189"/>
                  <a:pt x="22" y="189"/>
                </a:cubicBezTo>
                <a:cubicBezTo>
                  <a:pt x="17" y="189"/>
                  <a:pt x="15" y="186"/>
                  <a:pt x="15" y="181"/>
                </a:cubicBezTo>
                <a:cubicBezTo>
                  <a:pt x="15" y="56"/>
                  <a:pt x="15" y="56"/>
                  <a:pt x="15" y="56"/>
                </a:cubicBezTo>
                <a:cubicBezTo>
                  <a:pt x="12" y="56"/>
                  <a:pt x="12" y="56"/>
                  <a:pt x="12" y="56"/>
                </a:cubicBezTo>
                <a:cubicBezTo>
                  <a:pt x="12" y="108"/>
                  <a:pt x="12" y="108"/>
                  <a:pt x="12" y="108"/>
                </a:cubicBezTo>
                <a:cubicBezTo>
                  <a:pt x="12" y="113"/>
                  <a:pt x="10" y="116"/>
                  <a:pt x="6" y="116"/>
                </a:cubicBezTo>
                <a:cubicBezTo>
                  <a:pt x="2" y="116"/>
                  <a:pt x="0" y="113"/>
                  <a:pt x="0" y="108"/>
                </a:cubicBezTo>
                <a:cubicBezTo>
                  <a:pt x="0" y="48"/>
                  <a:pt x="0" y="48"/>
                  <a:pt x="0" y="48"/>
                </a:cubicBezTo>
                <a:cubicBezTo>
                  <a:pt x="0" y="38"/>
                  <a:pt x="6" y="33"/>
                  <a:pt x="17" y="33"/>
                </a:cubicBezTo>
                <a:cubicBezTo>
                  <a:pt x="47" y="33"/>
                  <a:pt x="47" y="33"/>
                  <a:pt x="47" y="33"/>
                </a:cubicBezTo>
                <a:cubicBezTo>
                  <a:pt x="57" y="33"/>
                  <a:pt x="63" y="38"/>
                  <a:pt x="63" y="48"/>
                </a:cubicBezTo>
                <a:lnTo>
                  <a:pt x="63" y="108"/>
                </a:lnTo>
                <a:close/>
              </a:path>
            </a:pathLst>
          </a:custGeom>
          <a:solidFill>
            <a:schemeClr val="bg1">
              <a:lumMod val="75000"/>
            </a:schemeClr>
          </a:solidFill>
          <a:ln>
            <a:noFill/>
          </a:ln>
        </p:spPr>
        <p:txBody>
          <a:bodyPr vert="horz" wrap="square" lIns="121920" tIns="60960" rIns="121920" bIns="60960" numCol="1" anchor="t" anchorCtr="0" compatLnSpc="1"/>
          <a:lstStyle/>
          <a:p>
            <a:endParaRPr lang="en-US" sz="2400"/>
          </a:p>
        </p:txBody>
      </p:sp>
      <p:sp>
        <p:nvSpPr>
          <p:cNvPr id="25" name="Freeform 24"/>
          <p:cNvSpPr>
            <a:spLocks noEditPoints="1"/>
          </p:cNvSpPr>
          <p:nvPr/>
        </p:nvSpPr>
        <p:spPr bwMode="auto">
          <a:xfrm>
            <a:off x="3851957" y="2211866"/>
            <a:ext cx="209551" cy="626533"/>
          </a:xfrm>
          <a:custGeom>
            <a:avLst/>
            <a:gdLst>
              <a:gd name="T0" fmla="*/ 44 w 63"/>
              <a:gd name="T1" fmla="*/ 15 h 189"/>
              <a:gd name="T2" fmla="*/ 40 w 63"/>
              <a:gd name="T3" fmla="*/ 27 h 189"/>
              <a:gd name="T4" fmla="*/ 31 w 63"/>
              <a:gd name="T5" fmla="*/ 32 h 189"/>
              <a:gd name="T6" fmla="*/ 22 w 63"/>
              <a:gd name="T7" fmla="*/ 27 h 189"/>
              <a:gd name="T8" fmla="*/ 18 w 63"/>
              <a:gd name="T9" fmla="*/ 15 h 189"/>
              <a:gd name="T10" fmla="*/ 22 w 63"/>
              <a:gd name="T11" fmla="*/ 4 h 189"/>
              <a:gd name="T12" fmla="*/ 31 w 63"/>
              <a:gd name="T13" fmla="*/ 0 h 189"/>
              <a:gd name="T14" fmla="*/ 40 w 63"/>
              <a:gd name="T15" fmla="*/ 4 h 189"/>
              <a:gd name="T16" fmla="*/ 44 w 63"/>
              <a:gd name="T17" fmla="*/ 15 h 189"/>
              <a:gd name="T18" fmla="*/ 63 w 63"/>
              <a:gd name="T19" fmla="*/ 108 h 189"/>
              <a:gd name="T20" fmla="*/ 57 w 63"/>
              <a:gd name="T21" fmla="*/ 116 h 189"/>
              <a:gd name="T22" fmla="*/ 51 w 63"/>
              <a:gd name="T23" fmla="*/ 108 h 189"/>
              <a:gd name="T24" fmla="*/ 51 w 63"/>
              <a:gd name="T25" fmla="*/ 56 h 189"/>
              <a:gd name="T26" fmla="*/ 48 w 63"/>
              <a:gd name="T27" fmla="*/ 56 h 189"/>
              <a:gd name="T28" fmla="*/ 48 w 63"/>
              <a:gd name="T29" fmla="*/ 181 h 189"/>
              <a:gd name="T30" fmla="*/ 41 w 63"/>
              <a:gd name="T31" fmla="*/ 189 h 189"/>
              <a:gd name="T32" fmla="*/ 33 w 63"/>
              <a:gd name="T33" fmla="*/ 181 h 189"/>
              <a:gd name="T34" fmla="*/ 33 w 63"/>
              <a:gd name="T35" fmla="*/ 107 h 189"/>
              <a:gd name="T36" fmla="*/ 30 w 63"/>
              <a:gd name="T37" fmla="*/ 107 h 189"/>
              <a:gd name="T38" fmla="*/ 30 w 63"/>
              <a:gd name="T39" fmla="*/ 181 h 189"/>
              <a:gd name="T40" fmla="*/ 22 w 63"/>
              <a:gd name="T41" fmla="*/ 189 h 189"/>
              <a:gd name="T42" fmla="*/ 15 w 63"/>
              <a:gd name="T43" fmla="*/ 181 h 189"/>
              <a:gd name="T44" fmla="*/ 15 w 63"/>
              <a:gd name="T45" fmla="*/ 56 h 189"/>
              <a:gd name="T46" fmla="*/ 12 w 63"/>
              <a:gd name="T47" fmla="*/ 56 h 189"/>
              <a:gd name="T48" fmla="*/ 12 w 63"/>
              <a:gd name="T49" fmla="*/ 108 h 189"/>
              <a:gd name="T50" fmla="*/ 6 w 63"/>
              <a:gd name="T51" fmla="*/ 116 h 189"/>
              <a:gd name="T52" fmla="*/ 0 w 63"/>
              <a:gd name="T53" fmla="*/ 108 h 189"/>
              <a:gd name="T54" fmla="*/ 0 w 63"/>
              <a:gd name="T55" fmla="*/ 48 h 189"/>
              <a:gd name="T56" fmla="*/ 16 w 63"/>
              <a:gd name="T57" fmla="*/ 33 h 189"/>
              <a:gd name="T58" fmla="*/ 47 w 63"/>
              <a:gd name="T59" fmla="*/ 33 h 189"/>
              <a:gd name="T60" fmla="*/ 63 w 63"/>
              <a:gd name="T61" fmla="*/ 48 h 189"/>
              <a:gd name="T62" fmla="*/ 63 w 63"/>
              <a:gd name="T63" fmla="*/ 10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 h="189">
                <a:moveTo>
                  <a:pt x="44" y="15"/>
                </a:moveTo>
                <a:cubicBezTo>
                  <a:pt x="44" y="19"/>
                  <a:pt x="43" y="23"/>
                  <a:pt x="40" y="27"/>
                </a:cubicBezTo>
                <a:cubicBezTo>
                  <a:pt x="38" y="30"/>
                  <a:pt x="35" y="32"/>
                  <a:pt x="31" y="32"/>
                </a:cubicBezTo>
                <a:cubicBezTo>
                  <a:pt x="28" y="32"/>
                  <a:pt x="25" y="30"/>
                  <a:pt x="22" y="27"/>
                </a:cubicBezTo>
                <a:cubicBezTo>
                  <a:pt x="20" y="23"/>
                  <a:pt x="18" y="19"/>
                  <a:pt x="18" y="15"/>
                </a:cubicBezTo>
                <a:cubicBezTo>
                  <a:pt x="18" y="11"/>
                  <a:pt x="20" y="7"/>
                  <a:pt x="22" y="4"/>
                </a:cubicBezTo>
                <a:cubicBezTo>
                  <a:pt x="25" y="1"/>
                  <a:pt x="28" y="0"/>
                  <a:pt x="31" y="0"/>
                </a:cubicBezTo>
                <a:cubicBezTo>
                  <a:pt x="35" y="0"/>
                  <a:pt x="38" y="1"/>
                  <a:pt x="40" y="4"/>
                </a:cubicBezTo>
                <a:cubicBezTo>
                  <a:pt x="43" y="7"/>
                  <a:pt x="44" y="11"/>
                  <a:pt x="44" y="15"/>
                </a:cubicBezTo>
                <a:close/>
                <a:moveTo>
                  <a:pt x="63" y="108"/>
                </a:moveTo>
                <a:cubicBezTo>
                  <a:pt x="63" y="113"/>
                  <a:pt x="61" y="116"/>
                  <a:pt x="57" y="116"/>
                </a:cubicBezTo>
                <a:cubicBezTo>
                  <a:pt x="53" y="116"/>
                  <a:pt x="51" y="113"/>
                  <a:pt x="51" y="108"/>
                </a:cubicBezTo>
                <a:cubicBezTo>
                  <a:pt x="51" y="56"/>
                  <a:pt x="51" y="56"/>
                  <a:pt x="51" y="56"/>
                </a:cubicBezTo>
                <a:cubicBezTo>
                  <a:pt x="48" y="56"/>
                  <a:pt x="48" y="56"/>
                  <a:pt x="48" y="56"/>
                </a:cubicBezTo>
                <a:cubicBezTo>
                  <a:pt x="48" y="181"/>
                  <a:pt x="48" y="181"/>
                  <a:pt x="48" y="181"/>
                </a:cubicBezTo>
                <a:cubicBezTo>
                  <a:pt x="48" y="186"/>
                  <a:pt x="46" y="189"/>
                  <a:pt x="41" y="189"/>
                </a:cubicBezTo>
                <a:cubicBezTo>
                  <a:pt x="36" y="189"/>
                  <a:pt x="33" y="186"/>
                  <a:pt x="33" y="181"/>
                </a:cubicBezTo>
                <a:cubicBezTo>
                  <a:pt x="33" y="107"/>
                  <a:pt x="33" y="107"/>
                  <a:pt x="33" y="107"/>
                </a:cubicBezTo>
                <a:cubicBezTo>
                  <a:pt x="30" y="107"/>
                  <a:pt x="30" y="107"/>
                  <a:pt x="30" y="107"/>
                </a:cubicBezTo>
                <a:cubicBezTo>
                  <a:pt x="30" y="181"/>
                  <a:pt x="30" y="181"/>
                  <a:pt x="30" y="181"/>
                </a:cubicBezTo>
                <a:cubicBezTo>
                  <a:pt x="30" y="186"/>
                  <a:pt x="27" y="189"/>
                  <a:pt x="22" y="189"/>
                </a:cubicBezTo>
                <a:cubicBezTo>
                  <a:pt x="17" y="189"/>
                  <a:pt x="15" y="186"/>
                  <a:pt x="15" y="181"/>
                </a:cubicBezTo>
                <a:cubicBezTo>
                  <a:pt x="15" y="56"/>
                  <a:pt x="15" y="56"/>
                  <a:pt x="15" y="56"/>
                </a:cubicBezTo>
                <a:cubicBezTo>
                  <a:pt x="12" y="56"/>
                  <a:pt x="12" y="56"/>
                  <a:pt x="12" y="56"/>
                </a:cubicBezTo>
                <a:cubicBezTo>
                  <a:pt x="12" y="108"/>
                  <a:pt x="12" y="108"/>
                  <a:pt x="12" y="108"/>
                </a:cubicBezTo>
                <a:cubicBezTo>
                  <a:pt x="12" y="113"/>
                  <a:pt x="10" y="116"/>
                  <a:pt x="6" y="116"/>
                </a:cubicBezTo>
                <a:cubicBezTo>
                  <a:pt x="2" y="116"/>
                  <a:pt x="0" y="113"/>
                  <a:pt x="0" y="108"/>
                </a:cubicBezTo>
                <a:cubicBezTo>
                  <a:pt x="0" y="48"/>
                  <a:pt x="0" y="48"/>
                  <a:pt x="0" y="48"/>
                </a:cubicBezTo>
                <a:cubicBezTo>
                  <a:pt x="0" y="38"/>
                  <a:pt x="6" y="33"/>
                  <a:pt x="16" y="33"/>
                </a:cubicBezTo>
                <a:cubicBezTo>
                  <a:pt x="47" y="33"/>
                  <a:pt x="47" y="33"/>
                  <a:pt x="47" y="33"/>
                </a:cubicBezTo>
                <a:cubicBezTo>
                  <a:pt x="57" y="33"/>
                  <a:pt x="63" y="38"/>
                  <a:pt x="63" y="48"/>
                </a:cubicBezTo>
                <a:lnTo>
                  <a:pt x="63" y="108"/>
                </a:lnTo>
                <a:close/>
              </a:path>
            </a:pathLst>
          </a:custGeom>
          <a:solidFill>
            <a:schemeClr val="bg1">
              <a:lumMod val="75000"/>
            </a:schemeClr>
          </a:solidFill>
          <a:ln>
            <a:noFill/>
          </a:ln>
        </p:spPr>
        <p:txBody>
          <a:bodyPr vert="horz" wrap="square" lIns="121920" tIns="60960" rIns="121920" bIns="60960" numCol="1" anchor="t" anchorCtr="0" compatLnSpc="1"/>
          <a:lstStyle/>
          <a:p>
            <a:endParaRPr lang="en-US" sz="2400"/>
          </a:p>
        </p:txBody>
      </p:sp>
      <p:sp>
        <p:nvSpPr>
          <p:cNvPr id="26" name="Freeform 25"/>
          <p:cNvSpPr>
            <a:spLocks noEditPoints="1"/>
          </p:cNvSpPr>
          <p:nvPr/>
        </p:nvSpPr>
        <p:spPr bwMode="auto">
          <a:xfrm>
            <a:off x="4630891" y="2211866"/>
            <a:ext cx="209551" cy="626533"/>
          </a:xfrm>
          <a:custGeom>
            <a:avLst/>
            <a:gdLst>
              <a:gd name="T0" fmla="*/ 45 w 63"/>
              <a:gd name="T1" fmla="*/ 15 h 189"/>
              <a:gd name="T2" fmla="*/ 41 w 63"/>
              <a:gd name="T3" fmla="*/ 27 h 189"/>
              <a:gd name="T4" fmla="*/ 32 w 63"/>
              <a:gd name="T5" fmla="*/ 32 h 189"/>
              <a:gd name="T6" fmla="*/ 22 w 63"/>
              <a:gd name="T7" fmla="*/ 27 h 189"/>
              <a:gd name="T8" fmla="*/ 19 w 63"/>
              <a:gd name="T9" fmla="*/ 15 h 189"/>
              <a:gd name="T10" fmla="*/ 22 w 63"/>
              <a:gd name="T11" fmla="*/ 4 h 189"/>
              <a:gd name="T12" fmla="*/ 32 w 63"/>
              <a:gd name="T13" fmla="*/ 0 h 189"/>
              <a:gd name="T14" fmla="*/ 41 w 63"/>
              <a:gd name="T15" fmla="*/ 4 h 189"/>
              <a:gd name="T16" fmla="*/ 45 w 63"/>
              <a:gd name="T17" fmla="*/ 15 h 189"/>
              <a:gd name="T18" fmla="*/ 63 w 63"/>
              <a:gd name="T19" fmla="*/ 108 h 189"/>
              <a:gd name="T20" fmla="*/ 57 w 63"/>
              <a:gd name="T21" fmla="*/ 116 h 189"/>
              <a:gd name="T22" fmla="*/ 51 w 63"/>
              <a:gd name="T23" fmla="*/ 108 h 189"/>
              <a:gd name="T24" fmla="*/ 51 w 63"/>
              <a:gd name="T25" fmla="*/ 56 h 189"/>
              <a:gd name="T26" fmla="*/ 48 w 63"/>
              <a:gd name="T27" fmla="*/ 56 h 189"/>
              <a:gd name="T28" fmla="*/ 48 w 63"/>
              <a:gd name="T29" fmla="*/ 181 h 189"/>
              <a:gd name="T30" fmla="*/ 41 w 63"/>
              <a:gd name="T31" fmla="*/ 189 h 189"/>
              <a:gd name="T32" fmla="*/ 34 w 63"/>
              <a:gd name="T33" fmla="*/ 181 h 189"/>
              <a:gd name="T34" fmla="*/ 34 w 63"/>
              <a:gd name="T35" fmla="*/ 107 h 189"/>
              <a:gd name="T36" fmla="*/ 30 w 63"/>
              <a:gd name="T37" fmla="*/ 107 h 189"/>
              <a:gd name="T38" fmla="*/ 30 w 63"/>
              <a:gd name="T39" fmla="*/ 181 h 189"/>
              <a:gd name="T40" fmla="*/ 22 w 63"/>
              <a:gd name="T41" fmla="*/ 189 h 189"/>
              <a:gd name="T42" fmla="*/ 15 w 63"/>
              <a:gd name="T43" fmla="*/ 181 h 189"/>
              <a:gd name="T44" fmla="*/ 15 w 63"/>
              <a:gd name="T45" fmla="*/ 56 h 189"/>
              <a:gd name="T46" fmla="*/ 12 w 63"/>
              <a:gd name="T47" fmla="*/ 56 h 189"/>
              <a:gd name="T48" fmla="*/ 12 w 63"/>
              <a:gd name="T49" fmla="*/ 108 h 189"/>
              <a:gd name="T50" fmla="*/ 6 w 63"/>
              <a:gd name="T51" fmla="*/ 116 h 189"/>
              <a:gd name="T52" fmla="*/ 0 w 63"/>
              <a:gd name="T53" fmla="*/ 108 h 189"/>
              <a:gd name="T54" fmla="*/ 0 w 63"/>
              <a:gd name="T55" fmla="*/ 48 h 189"/>
              <a:gd name="T56" fmla="*/ 17 w 63"/>
              <a:gd name="T57" fmla="*/ 33 h 189"/>
              <a:gd name="T58" fmla="*/ 47 w 63"/>
              <a:gd name="T59" fmla="*/ 33 h 189"/>
              <a:gd name="T60" fmla="*/ 63 w 63"/>
              <a:gd name="T61" fmla="*/ 48 h 189"/>
              <a:gd name="T62" fmla="*/ 63 w 63"/>
              <a:gd name="T63" fmla="*/ 10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 h="189">
                <a:moveTo>
                  <a:pt x="45" y="15"/>
                </a:moveTo>
                <a:cubicBezTo>
                  <a:pt x="45" y="19"/>
                  <a:pt x="43" y="23"/>
                  <a:pt x="41" y="27"/>
                </a:cubicBezTo>
                <a:cubicBezTo>
                  <a:pt x="38" y="30"/>
                  <a:pt x="35" y="32"/>
                  <a:pt x="32" y="32"/>
                </a:cubicBezTo>
                <a:cubicBezTo>
                  <a:pt x="28" y="32"/>
                  <a:pt x="25" y="30"/>
                  <a:pt x="22" y="27"/>
                </a:cubicBezTo>
                <a:cubicBezTo>
                  <a:pt x="20" y="23"/>
                  <a:pt x="19" y="19"/>
                  <a:pt x="19" y="15"/>
                </a:cubicBezTo>
                <a:cubicBezTo>
                  <a:pt x="19" y="11"/>
                  <a:pt x="20" y="7"/>
                  <a:pt x="22" y="4"/>
                </a:cubicBezTo>
                <a:cubicBezTo>
                  <a:pt x="25" y="1"/>
                  <a:pt x="28" y="0"/>
                  <a:pt x="32" y="0"/>
                </a:cubicBezTo>
                <a:cubicBezTo>
                  <a:pt x="35" y="0"/>
                  <a:pt x="38" y="1"/>
                  <a:pt x="41" y="4"/>
                </a:cubicBezTo>
                <a:cubicBezTo>
                  <a:pt x="43" y="7"/>
                  <a:pt x="45" y="11"/>
                  <a:pt x="45" y="15"/>
                </a:cubicBezTo>
                <a:close/>
                <a:moveTo>
                  <a:pt x="63" y="108"/>
                </a:moveTo>
                <a:cubicBezTo>
                  <a:pt x="63" y="113"/>
                  <a:pt x="61" y="116"/>
                  <a:pt x="57" y="116"/>
                </a:cubicBezTo>
                <a:cubicBezTo>
                  <a:pt x="53" y="116"/>
                  <a:pt x="51" y="113"/>
                  <a:pt x="51" y="108"/>
                </a:cubicBezTo>
                <a:cubicBezTo>
                  <a:pt x="51" y="56"/>
                  <a:pt x="51" y="56"/>
                  <a:pt x="51" y="56"/>
                </a:cubicBezTo>
                <a:cubicBezTo>
                  <a:pt x="48" y="56"/>
                  <a:pt x="48" y="56"/>
                  <a:pt x="48" y="56"/>
                </a:cubicBezTo>
                <a:cubicBezTo>
                  <a:pt x="48" y="181"/>
                  <a:pt x="48" y="181"/>
                  <a:pt x="48" y="181"/>
                </a:cubicBezTo>
                <a:cubicBezTo>
                  <a:pt x="48" y="186"/>
                  <a:pt x="46" y="189"/>
                  <a:pt x="41" y="189"/>
                </a:cubicBezTo>
                <a:cubicBezTo>
                  <a:pt x="36" y="189"/>
                  <a:pt x="34" y="186"/>
                  <a:pt x="34" y="181"/>
                </a:cubicBezTo>
                <a:cubicBezTo>
                  <a:pt x="34" y="107"/>
                  <a:pt x="34" y="107"/>
                  <a:pt x="34" y="107"/>
                </a:cubicBezTo>
                <a:cubicBezTo>
                  <a:pt x="30" y="107"/>
                  <a:pt x="30" y="107"/>
                  <a:pt x="30" y="107"/>
                </a:cubicBezTo>
                <a:cubicBezTo>
                  <a:pt x="30" y="181"/>
                  <a:pt x="30" y="181"/>
                  <a:pt x="30" y="181"/>
                </a:cubicBezTo>
                <a:cubicBezTo>
                  <a:pt x="30" y="186"/>
                  <a:pt x="27" y="189"/>
                  <a:pt x="22" y="189"/>
                </a:cubicBezTo>
                <a:cubicBezTo>
                  <a:pt x="18" y="189"/>
                  <a:pt x="15" y="186"/>
                  <a:pt x="15" y="181"/>
                </a:cubicBezTo>
                <a:cubicBezTo>
                  <a:pt x="15" y="56"/>
                  <a:pt x="15" y="56"/>
                  <a:pt x="15" y="56"/>
                </a:cubicBezTo>
                <a:cubicBezTo>
                  <a:pt x="12" y="56"/>
                  <a:pt x="12" y="56"/>
                  <a:pt x="12" y="56"/>
                </a:cubicBezTo>
                <a:cubicBezTo>
                  <a:pt x="12" y="108"/>
                  <a:pt x="12" y="108"/>
                  <a:pt x="12" y="108"/>
                </a:cubicBezTo>
                <a:cubicBezTo>
                  <a:pt x="12" y="113"/>
                  <a:pt x="10" y="116"/>
                  <a:pt x="6" y="116"/>
                </a:cubicBezTo>
                <a:cubicBezTo>
                  <a:pt x="2" y="116"/>
                  <a:pt x="0" y="113"/>
                  <a:pt x="0" y="108"/>
                </a:cubicBezTo>
                <a:cubicBezTo>
                  <a:pt x="0" y="48"/>
                  <a:pt x="0" y="48"/>
                  <a:pt x="0" y="48"/>
                </a:cubicBezTo>
                <a:cubicBezTo>
                  <a:pt x="0" y="38"/>
                  <a:pt x="6" y="33"/>
                  <a:pt x="17" y="33"/>
                </a:cubicBezTo>
                <a:cubicBezTo>
                  <a:pt x="47" y="33"/>
                  <a:pt x="47" y="33"/>
                  <a:pt x="47" y="33"/>
                </a:cubicBezTo>
                <a:cubicBezTo>
                  <a:pt x="58" y="33"/>
                  <a:pt x="63" y="38"/>
                  <a:pt x="63" y="48"/>
                </a:cubicBezTo>
                <a:lnTo>
                  <a:pt x="63" y="108"/>
                </a:lnTo>
                <a:close/>
              </a:path>
            </a:pathLst>
          </a:custGeom>
          <a:solidFill>
            <a:schemeClr val="bg1">
              <a:lumMod val="75000"/>
            </a:schemeClr>
          </a:solidFill>
          <a:ln>
            <a:noFill/>
          </a:ln>
        </p:spPr>
        <p:txBody>
          <a:bodyPr vert="horz" wrap="square" lIns="121920" tIns="60960" rIns="121920" bIns="60960" numCol="1" anchor="t" anchorCtr="0" compatLnSpc="1"/>
          <a:lstStyle/>
          <a:p>
            <a:endParaRPr lang="en-US" sz="2400"/>
          </a:p>
        </p:txBody>
      </p:sp>
      <p:sp>
        <p:nvSpPr>
          <p:cNvPr id="37" name="矩形 1"/>
          <p:cNvSpPr>
            <a:spLocks noChangeArrowheads="1"/>
          </p:cNvSpPr>
          <p:nvPr/>
        </p:nvSpPr>
        <p:spPr bwMode="auto">
          <a:xfrm>
            <a:off x="5450840" y="2519045"/>
            <a:ext cx="6470015" cy="2694305"/>
          </a:xfrm>
          <a:prstGeom prst="rect">
            <a:avLst/>
          </a:prstGeom>
          <a:noFill/>
        </p:spPr>
        <p:txBody>
          <a:bodyPr wrap="square" lIns="109709" tIns="54855" rIns="109709" bIns="54855" rtlCol="0">
            <a:spAutoFit/>
          </a:bodyPr>
          <a:lstStyle/>
          <a:p>
            <a:pPr defTabSz="914400">
              <a:lnSpc>
                <a:spcPct val="150000"/>
              </a:lnSpc>
              <a:defRPr/>
            </a:pPr>
            <a:r>
              <a:rPr sz="1600">
                <a:solidFill>
                  <a:schemeClr val="tx1">
                    <a:lumMod val="75000"/>
                    <a:lumOff val="25000"/>
                  </a:schemeClr>
                </a:solidFill>
                <a:latin typeface="Calibri" panose="020F0502020204030204" pitchFamily="34" charset="0"/>
                <a:ea typeface="Calibri" panose="020F0502020204030204" pitchFamily="34" charset="0"/>
              </a:rPr>
              <a:t>In summary, among all buyers, middle-aged and elderly people with lower incomes are more keen on shopping; gender factors make a little difference in shopping behavior.</a:t>
            </a:r>
            <a:endParaRPr sz="1600">
              <a:solidFill>
                <a:schemeClr val="tx1">
                  <a:lumMod val="75000"/>
                  <a:lumOff val="25000"/>
                </a:schemeClr>
              </a:solidFill>
              <a:latin typeface="Calibri" panose="020F0502020204030204" pitchFamily="34" charset="0"/>
              <a:ea typeface="Calibri" panose="020F0502020204030204" pitchFamily="34" charset="0"/>
            </a:endParaRPr>
          </a:p>
          <a:p>
            <a:pPr defTabSz="914400">
              <a:lnSpc>
                <a:spcPct val="150000"/>
              </a:lnSpc>
              <a:defRPr/>
            </a:pPr>
            <a:r>
              <a:rPr sz="1600">
                <a:solidFill>
                  <a:schemeClr val="tx1">
                    <a:lumMod val="75000"/>
                    <a:lumOff val="25000"/>
                  </a:schemeClr>
                </a:solidFill>
                <a:latin typeface="Calibri" panose="020F0502020204030204" pitchFamily="34" charset="0"/>
                <a:ea typeface="Calibri" panose="020F0502020204030204" pitchFamily="34" charset="0"/>
              </a:rPr>
              <a:t>Therefore, foucus on middle-aged and elderly people, sell products corresponding to the lower and higher income categories, take into account both female and male products. That will be a huge market.</a:t>
            </a:r>
            <a:endParaRPr sz="1600">
              <a:solidFill>
                <a:schemeClr val="tx1">
                  <a:lumMod val="75000"/>
                  <a:lumOff val="25000"/>
                </a:schemeClr>
              </a:solidFill>
              <a:latin typeface="Calibri" panose="020F0502020204030204" pitchFamily="34" charset="0"/>
              <a:ea typeface="Calibri" panose="020F0502020204030204" pitchFamily="34" charset="0"/>
            </a:endParaRPr>
          </a:p>
          <a:p>
            <a:pPr defTabSz="914400">
              <a:lnSpc>
                <a:spcPct val="150000"/>
              </a:lnSpc>
              <a:defRPr/>
            </a:pPr>
            <a:endParaRPr lang="zh-CN" altLang="en-US" sz="1600">
              <a:solidFill>
                <a:schemeClr val="tx1">
                  <a:lumMod val="75000"/>
                  <a:lumOff val="25000"/>
                </a:schemeClr>
              </a:solidFill>
              <a:latin typeface="Calibri" panose="020F0502020204030204" pitchFamily="34" charset="0"/>
              <a:ea typeface="Calibri" panose="020F0502020204030204" pitchFamily="34" charset="0"/>
            </a:endParaRPr>
          </a:p>
        </p:txBody>
      </p:sp>
      <p:sp>
        <p:nvSpPr>
          <p:cNvPr id="33" name="文本框 32"/>
          <p:cNvSpPr txBox="1"/>
          <p:nvPr/>
        </p:nvSpPr>
        <p:spPr>
          <a:xfrm>
            <a:off x="704850" y="193040"/>
            <a:ext cx="3703320" cy="337185"/>
          </a:xfrm>
          <a:prstGeom prst="rect">
            <a:avLst/>
          </a:prstGeom>
          <a:noFill/>
        </p:spPr>
        <p:txBody>
          <a:bodyPr wrap="square" rtlCol="0">
            <a:spAutoFit/>
          </a:bodyPr>
          <a:p>
            <a:r>
              <a:rPr lang="en-US" altLang="zh-CN" sz="1600" b="1">
                <a:solidFill>
                  <a:srgbClr val="1D4D71"/>
                </a:solidFill>
                <a:latin typeface="Calibri" panose="020F0502020204030204" pitchFamily="34" charset="0"/>
                <a:ea typeface="Calibri" panose="020F0502020204030204" pitchFamily="34" charset="0"/>
                <a:sym typeface="+mn-ea"/>
              </a:rPr>
              <a:t>Analysis of Customer Behavior</a:t>
            </a:r>
            <a:endParaRPr lang="zh-CN" altLang="en-US" sz="1600" b="1">
              <a:solidFill>
                <a:srgbClr val="1D4D71"/>
              </a:solidFill>
              <a:latin typeface="Calibri" panose="020F0502020204030204" pitchFamily="34" charset="0"/>
              <a:ea typeface="Calibri" panose="020F0502020204030204" pitchFamily="34" charset="0"/>
            </a:endParaRPr>
          </a:p>
        </p:txBody>
      </p:sp>
      <p:sp>
        <p:nvSpPr>
          <p:cNvPr id="34" name="文本框 33"/>
          <p:cNvSpPr txBox="1"/>
          <p:nvPr/>
        </p:nvSpPr>
        <p:spPr>
          <a:xfrm>
            <a:off x="704850" y="530225"/>
            <a:ext cx="1862455" cy="275590"/>
          </a:xfrm>
          <a:prstGeom prst="rect">
            <a:avLst/>
          </a:prstGeom>
          <a:noFill/>
        </p:spPr>
        <p:txBody>
          <a:bodyPr wrap="square" rtlCol="0">
            <a:spAutoFit/>
          </a:bodyPr>
          <a:p>
            <a:pPr algn="dist"/>
            <a:r>
              <a:rPr lang="en-US" altLang="zh-CN" sz="1200">
                <a:solidFill>
                  <a:schemeClr val="tx1">
                    <a:lumMod val="75000"/>
                    <a:lumOff val="25000"/>
                  </a:schemeClr>
                </a:solidFill>
                <a:latin typeface="Calibri" panose="020F0502020204030204" pitchFamily="34" charset="0"/>
                <a:ea typeface="Calibri" panose="020F0502020204030204" pitchFamily="34" charset="0"/>
              </a:rPr>
              <a:t>Conclusion</a:t>
            </a:r>
            <a:endParaRPr lang="en-US" altLang="zh-CN" sz="1200">
              <a:solidFill>
                <a:schemeClr val="tx1">
                  <a:lumMod val="75000"/>
                  <a:lumOff val="25000"/>
                </a:schemeClr>
              </a:solidFill>
              <a:latin typeface="Calibri" panose="020F0502020204030204" pitchFamily="34" charset="0"/>
              <a:ea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268595" y="3803015"/>
            <a:ext cx="6607175" cy="460375"/>
          </a:xfrm>
          <a:prstGeom prst="rect">
            <a:avLst/>
          </a:prstGeom>
          <a:noFill/>
        </p:spPr>
        <p:txBody>
          <a:bodyPr wrap="square" rtlCol="0">
            <a:spAutoFit/>
          </a:bodyPr>
          <a:lstStyle/>
          <a:p>
            <a:pPr algn="l">
              <a:lnSpc>
                <a:spcPct val="150000"/>
              </a:lnSpc>
            </a:pPr>
            <a:r>
              <a:rPr lang="en-US" altLang="zh-CN" sz="1600">
                <a:solidFill>
                  <a:schemeClr val="tx1">
                    <a:lumMod val="75000"/>
                    <a:lumOff val="25000"/>
                  </a:schemeClr>
                </a:solidFill>
                <a:latin typeface="Calibri" panose="020F0502020204030204" pitchFamily="34" charset="0"/>
                <a:ea typeface="Calibri" panose="020F0502020204030204" pitchFamily="34" charset="0"/>
              </a:rPr>
              <a:t> 	</a:t>
            </a:r>
            <a:endParaRPr lang="zh-CN" altLang="en-US" sz="1600">
              <a:solidFill>
                <a:schemeClr val="tx1">
                  <a:lumMod val="75000"/>
                  <a:lumOff val="25000"/>
                </a:schemeClr>
              </a:solidFill>
              <a:latin typeface="Calibri" panose="020F0502020204030204" pitchFamily="34" charset="0"/>
              <a:ea typeface="Calibri" panose="020F0502020204030204" pitchFamily="34" charset="0"/>
            </a:endParaRPr>
          </a:p>
        </p:txBody>
      </p:sp>
      <p:sp>
        <p:nvSpPr>
          <p:cNvPr id="3" name="文本框 2"/>
          <p:cNvSpPr txBox="1"/>
          <p:nvPr/>
        </p:nvSpPr>
        <p:spPr>
          <a:xfrm>
            <a:off x="7036435" y="2896870"/>
            <a:ext cx="3575050" cy="583565"/>
          </a:xfrm>
          <a:prstGeom prst="rect">
            <a:avLst/>
          </a:prstGeom>
          <a:noFill/>
        </p:spPr>
        <p:txBody>
          <a:bodyPr wrap="square" rtlCol="0">
            <a:spAutoFit/>
          </a:bodyPr>
          <a:lstStyle/>
          <a:p>
            <a:pPr algn="dist"/>
            <a:r>
              <a:rPr lang="en-US" altLang="zh-CN" sz="3200" b="1">
                <a:solidFill>
                  <a:srgbClr val="1D4D71"/>
                </a:solidFill>
                <a:latin typeface="Calibri" panose="020F0502020204030204" pitchFamily="34" charset="0"/>
                <a:ea typeface="Calibri" panose="020F0502020204030204" pitchFamily="34" charset="0"/>
              </a:rPr>
              <a:t>Reference</a:t>
            </a:r>
            <a:endParaRPr lang="en-US" altLang="zh-CN" sz="3200" b="1">
              <a:solidFill>
                <a:srgbClr val="1D4D71"/>
              </a:solidFill>
              <a:latin typeface="Calibri" panose="020F0502020204030204" pitchFamily="34" charset="0"/>
              <a:ea typeface="Calibri" panose="020F0502020204030204" pitchFamily="34" charset="0"/>
            </a:endParaRPr>
          </a:p>
        </p:txBody>
      </p:sp>
      <p:sp>
        <p:nvSpPr>
          <p:cNvPr id="5" name="矩形: 圆角 4"/>
          <p:cNvSpPr/>
          <p:nvPr/>
        </p:nvSpPr>
        <p:spPr>
          <a:xfrm>
            <a:off x="8485542" y="1897802"/>
            <a:ext cx="677127" cy="677127"/>
          </a:xfrm>
          <a:prstGeom prst="roundRect">
            <a:avLst>
              <a:gd name="adj" fmla="val 5664"/>
            </a:avLst>
          </a:prstGeom>
          <a:solidFill>
            <a:srgbClr val="1D4D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a:latin typeface="Calibri" panose="020F0502020204030204" pitchFamily="34" charset="0"/>
                <a:ea typeface="Calibri" panose="020F0502020204030204" pitchFamily="34" charset="0"/>
              </a:rPr>
              <a:t>8</a:t>
            </a:r>
            <a:endParaRPr lang="en-US" altLang="zh-CN" sz="4400" b="1">
              <a:latin typeface="Calibri" panose="020F0502020204030204" pitchFamily="34" charset="0"/>
              <a:ea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1"/>
          <p:cNvSpPr>
            <a:spLocks noChangeArrowheads="1"/>
          </p:cNvSpPr>
          <p:nvPr/>
        </p:nvSpPr>
        <p:spPr bwMode="auto">
          <a:xfrm>
            <a:off x="5450840" y="2519045"/>
            <a:ext cx="6470015" cy="1355725"/>
          </a:xfrm>
          <a:prstGeom prst="rect">
            <a:avLst/>
          </a:prstGeom>
          <a:noFill/>
        </p:spPr>
        <p:txBody>
          <a:bodyPr wrap="square" lIns="109709" tIns="54855" rIns="109709" bIns="54855" rtlCol="0">
            <a:spAutoFit/>
          </a:bodyPr>
          <a:lstStyle/>
          <a:p>
            <a:pPr defTabSz="914400">
              <a:lnSpc>
                <a:spcPct val="150000"/>
              </a:lnSpc>
              <a:defRPr/>
            </a:pPr>
            <a:r>
              <a:rPr lang="en-US" altLang="zh-CN">
                <a:solidFill>
                  <a:schemeClr val="tx1">
                    <a:lumMod val="75000"/>
                    <a:lumOff val="25000"/>
                  </a:schemeClr>
                </a:solidFill>
                <a:latin typeface="Calibri" panose="020F0502020204030204" pitchFamily="34" charset="0"/>
                <a:ea typeface="Calibri" panose="020F0502020204030204" pitchFamily="34" charset="0"/>
              </a:rPr>
              <a:t>1. </a:t>
            </a:r>
            <a:r>
              <a:rPr lang="zh-CN" altLang="en-US">
                <a:solidFill>
                  <a:schemeClr val="tx1">
                    <a:lumMod val="75000"/>
                    <a:lumOff val="25000"/>
                  </a:schemeClr>
                </a:solidFill>
                <a:latin typeface="Calibri" panose="020F0502020204030204" pitchFamily="34" charset="0"/>
                <a:ea typeface="Calibri" panose="020F0502020204030204" pitchFamily="34" charset="0"/>
              </a:rPr>
              <a:t>Module </a:t>
            </a:r>
            <a:r>
              <a:rPr lang="en-US" altLang="zh-CN">
                <a:solidFill>
                  <a:schemeClr val="tx1">
                    <a:lumMod val="75000"/>
                    <a:lumOff val="25000"/>
                  </a:schemeClr>
                </a:solidFill>
                <a:latin typeface="Calibri" panose="020F0502020204030204" pitchFamily="34" charset="0"/>
                <a:ea typeface="Calibri" panose="020F0502020204030204" pitchFamily="34" charset="0"/>
              </a:rPr>
              <a:t>3 &amp; </a:t>
            </a:r>
            <a:r>
              <a:rPr lang="zh-CN" altLang="en-US">
                <a:solidFill>
                  <a:schemeClr val="tx1">
                    <a:lumMod val="75000"/>
                    <a:lumOff val="25000"/>
                  </a:schemeClr>
                </a:solidFill>
                <a:latin typeface="Calibri" panose="020F0502020204030204" pitchFamily="34" charset="0"/>
                <a:ea typeface="Calibri" panose="020F0502020204030204" pitchFamily="34" charset="0"/>
              </a:rPr>
              <a:t>5 PDF of CSS544</a:t>
            </a:r>
            <a:endParaRPr lang="zh-CN" altLang="en-US">
              <a:solidFill>
                <a:schemeClr val="tx1">
                  <a:lumMod val="75000"/>
                  <a:lumOff val="25000"/>
                </a:schemeClr>
              </a:solidFill>
              <a:latin typeface="Calibri" panose="020F0502020204030204" pitchFamily="34" charset="0"/>
              <a:ea typeface="Calibri" panose="020F0502020204030204" pitchFamily="34" charset="0"/>
            </a:endParaRPr>
          </a:p>
          <a:p>
            <a:pPr defTabSz="914400">
              <a:lnSpc>
                <a:spcPct val="150000"/>
              </a:lnSpc>
              <a:defRPr/>
            </a:pPr>
            <a:r>
              <a:rPr lang="en-US" altLang="zh-CN">
                <a:solidFill>
                  <a:schemeClr val="tx1">
                    <a:lumMod val="75000"/>
                    <a:lumOff val="25000"/>
                  </a:schemeClr>
                </a:solidFill>
                <a:latin typeface="Calibri" panose="020F0502020204030204" pitchFamily="34" charset="0"/>
                <a:ea typeface="Calibri" panose="020F0502020204030204" pitchFamily="34" charset="0"/>
              </a:rPr>
              <a:t>2. </a:t>
            </a:r>
            <a:r>
              <a:rPr lang="zh-CN" altLang="en-US">
                <a:solidFill>
                  <a:schemeClr val="tx1">
                    <a:lumMod val="75000"/>
                    <a:lumOff val="25000"/>
                  </a:schemeClr>
                </a:solidFill>
                <a:latin typeface="Calibri" panose="020F0502020204030204" pitchFamily="34" charset="0"/>
                <a:ea typeface="Calibri" panose="020F0502020204030204" pitchFamily="34" charset="0"/>
              </a:rPr>
              <a:t>Plotly R Graphing Libraries: https://plotly.com/r/</a:t>
            </a:r>
            <a:endParaRPr lang="zh-CN" altLang="en-US">
              <a:solidFill>
                <a:schemeClr val="tx1">
                  <a:lumMod val="75000"/>
                  <a:lumOff val="25000"/>
                </a:schemeClr>
              </a:solidFill>
              <a:latin typeface="Calibri" panose="020F0502020204030204" pitchFamily="34" charset="0"/>
              <a:ea typeface="Calibri" panose="020F0502020204030204" pitchFamily="34" charset="0"/>
            </a:endParaRPr>
          </a:p>
          <a:p>
            <a:pPr defTabSz="914400">
              <a:lnSpc>
                <a:spcPct val="150000"/>
              </a:lnSpc>
              <a:defRPr/>
            </a:pPr>
            <a:endParaRPr lang="zh-CN" altLang="en-US">
              <a:solidFill>
                <a:schemeClr val="tx1">
                  <a:lumMod val="75000"/>
                  <a:lumOff val="25000"/>
                </a:schemeClr>
              </a:solidFill>
              <a:latin typeface="Calibri" panose="020F0502020204030204" pitchFamily="34" charset="0"/>
              <a:ea typeface="Calibri" panose="020F0502020204030204" pitchFamily="34" charset="0"/>
            </a:endParaRPr>
          </a:p>
        </p:txBody>
      </p:sp>
      <p:sp>
        <p:nvSpPr>
          <p:cNvPr id="33" name="文本框 32"/>
          <p:cNvSpPr txBox="1"/>
          <p:nvPr/>
        </p:nvSpPr>
        <p:spPr>
          <a:xfrm>
            <a:off x="704850" y="193040"/>
            <a:ext cx="3703320" cy="337185"/>
          </a:xfrm>
          <a:prstGeom prst="rect">
            <a:avLst/>
          </a:prstGeom>
          <a:noFill/>
        </p:spPr>
        <p:txBody>
          <a:bodyPr wrap="square" rtlCol="0">
            <a:spAutoFit/>
          </a:bodyPr>
          <a:p>
            <a:r>
              <a:rPr lang="en-US" altLang="zh-CN" sz="1600" b="1">
                <a:solidFill>
                  <a:srgbClr val="1D4D71"/>
                </a:solidFill>
                <a:latin typeface="Calibri" panose="020F0502020204030204" pitchFamily="34" charset="0"/>
                <a:ea typeface="Calibri" panose="020F0502020204030204" pitchFamily="34" charset="0"/>
                <a:sym typeface="+mn-ea"/>
              </a:rPr>
              <a:t>Analysis of Customer Behavior</a:t>
            </a:r>
            <a:endParaRPr lang="zh-CN" altLang="en-US" sz="1600" b="1">
              <a:solidFill>
                <a:srgbClr val="1D4D71"/>
              </a:solidFill>
              <a:latin typeface="Calibri" panose="020F0502020204030204" pitchFamily="34" charset="0"/>
              <a:ea typeface="Calibri" panose="020F0502020204030204" pitchFamily="34" charset="0"/>
            </a:endParaRPr>
          </a:p>
        </p:txBody>
      </p:sp>
      <p:sp>
        <p:nvSpPr>
          <p:cNvPr id="34" name="文本框 33"/>
          <p:cNvSpPr txBox="1"/>
          <p:nvPr/>
        </p:nvSpPr>
        <p:spPr>
          <a:xfrm>
            <a:off x="704850" y="530225"/>
            <a:ext cx="1862455" cy="275590"/>
          </a:xfrm>
          <a:prstGeom prst="rect">
            <a:avLst/>
          </a:prstGeom>
          <a:noFill/>
        </p:spPr>
        <p:txBody>
          <a:bodyPr wrap="square" rtlCol="0">
            <a:spAutoFit/>
          </a:bodyPr>
          <a:p>
            <a:pPr algn="dist"/>
            <a:r>
              <a:rPr lang="en-US" altLang="zh-CN" sz="1200">
                <a:solidFill>
                  <a:schemeClr val="tx1">
                    <a:lumMod val="75000"/>
                    <a:lumOff val="25000"/>
                  </a:schemeClr>
                </a:solidFill>
                <a:latin typeface="Calibri" panose="020F0502020204030204" pitchFamily="34" charset="0"/>
                <a:ea typeface="Calibri" panose="020F0502020204030204" pitchFamily="34" charset="0"/>
              </a:rPr>
              <a:t>Reference</a:t>
            </a:r>
            <a:endParaRPr lang="en-US" altLang="zh-CN" sz="1200">
              <a:solidFill>
                <a:schemeClr val="tx1">
                  <a:lumMod val="75000"/>
                  <a:lumOff val="25000"/>
                </a:schemeClr>
              </a:solidFill>
              <a:latin typeface="Calibri" panose="020F0502020204030204" pitchFamily="34" charset="0"/>
              <a:ea typeface="Calibri" panose="020F0502020204030204" pitchFamily="34" charset="0"/>
            </a:endParaRPr>
          </a:p>
        </p:txBody>
      </p:sp>
      <p:pic>
        <p:nvPicPr>
          <p:cNvPr id="2" name="图片 98"/>
          <p:cNvPicPr>
            <a:picLocks noChangeAspect="1"/>
          </p:cNvPicPr>
          <p:nvPr/>
        </p:nvPicPr>
        <p:blipFill>
          <a:blip r:embed="rId1" cstate="print"/>
          <a:srcRect/>
          <a:stretch>
            <a:fillRect/>
          </a:stretch>
        </p:blipFill>
        <p:spPr>
          <a:xfrm>
            <a:off x="429895" y="1814830"/>
            <a:ext cx="4662170" cy="2989580"/>
          </a:xfrm>
          <a:custGeom>
            <a:avLst/>
            <a:gdLst>
              <a:gd name="connsiteX0" fmla="*/ 44697 w 6509816"/>
              <a:gd name="connsiteY0" fmla="*/ 0 h 4170403"/>
              <a:gd name="connsiteX1" fmla="*/ 6465120 w 6509816"/>
              <a:gd name="connsiteY1" fmla="*/ 0 h 4170403"/>
              <a:gd name="connsiteX2" fmla="*/ 6483169 w 6509816"/>
              <a:gd name="connsiteY2" fmla="*/ 12169 h 4170403"/>
              <a:gd name="connsiteX3" fmla="*/ 6509816 w 6509816"/>
              <a:gd name="connsiteY3" fmla="*/ 76501 h 4170403"/>
              <a:gd name="connsiteX4" fmla="*/ 6509816 w 6509816"/>
              <a:gd name="connsiteY4" fmla="*/ 4079424 h 4170403"/>
              <a:gd name="connsiteX5" fmla="*/ 6418837 w 6509816"/>
              <a:gd name="connsiteY5" fmla="*/ 4170403 h 4170403"/>
              <a:gd name="connsiteX6" fmla="*/ 90979 w 6509816"/>
              <a:gd name="connsiteY6" fmla="*/ 4170403 h 4170403"/>
              <a:gd name="connsiteX7" fmla="*/ 0 w 6509816"/>
              <a:gd name="connsiteY7" fmla="*/ 4079424 h 4170403"/>
              <a:gd name="connsiteX8" fmla="*/ 0 w 6509816"/>
              <a:gd name="connsiteY8" fmla="*/ 76501 h 4170403"/>
              <a:gd name="connsiteX9" fmla="*/ 26647 w 6509816"/>
              <a:gd name="connsiteY9" fmla="*/ 12169 h 4170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09816" h="4170403">
                <a:moveTo>
                  <a:pt x="44697" y="0"/>
                </a:moveTo>
                <a:lnTo>
                  <a:pt x="6465120" y="0"/>
                </a:lnTo>
                <a:lnTo>
                  <a:pt x="6483169" y="12169"/>
                </a:lnTo>
                <a:cubicBezTo>
                  <a:pt x="6499633" y="28633"/>
                  <a:pt x="6509816" y="51378"/>
                  <a:pt x="6509816" y="76501"/>
                </a:cubicBezTo>
                <a:lnTo>
                  <a:pt x="6509816" y="4079424"/>
                </a:lnTo>
                <a:cubicBezTo>
                  <a:pt x="6509816" y="4129670"/>
                  <a:pt x="6469083" y="4170403"/>
                  <a:pt x="6418837" y="4170403"/>
                </a:cubicBezTo>
                <a:lnTo>
                  <a:pt x="90979" y="4170403"/>
                </a:lnTo>
                <a:cubicBezTo>
                  <a:pt x="40733" y="4170403"/>
                  <a:pt x="0" y="4129670"/>
                  <a:pt x="0" y="4079424"/>
                </a:cubicBezTo>
                <a:lnTo>
                  <a:pt x="0" y="76501"/>
                </a:lnTo>
                <a:cubicBezTo>
                  <a:pt x="0" y="51378"/>
                  <a:pt x="10183" y="28633"/>
                  <a:pt x="26647" y="12169"/>
                </a:cubicBezTo>
                <a:close/>
              </a:path>
            </a:pathLst>
          </a:custGeom>
          <a:ln>
            <a:solidFill>
              <a:srgbClr val="1D4D71"/>
            </a:solid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288280" y="3814445"/>
            <a:ext cx="6607175" cy="2306955"/>
          </a:xfrm>
          <a:prstGeom prst="rect">
            <a:avLst/>
          </a:prstGeom>
          <a:noFill/>
        </p:spPr>
        <p:txBody>
          <a:bodyPr wrap="square" rtlCol="0">
            <a:spAutoFit/>
          </a:bodyPr>
          <a:lstStyle/>
          <a:p>
            <a:pPr algn="l">
              <a:lnSpc>
                <a:spcPct val="150000"/>
              </a:lnSpc>
            </a:pPr>
            <a:r>
              <a:rPr lang="en-US" altLang="zh-CN" sz="1600">
                <a:solidFill>
                  <a:schemeClr val="tx1">
                    <a:lumMod val="75000"/>
                    <a:lumOff val="25000"/>
                  </a:schemeClr>
                </a:solidFill>
                <a:latin typeface="Calibri" panose="020F0502020204030204" pitchFamily="34" charset="0"/>
                <a:ea typeface="Calibri" panose="020F0502020204030204" pitchFamily="34" charset="0"/>
              </a:rPr>
              <a:t>	</a:t>
            </a:r>
            <a:r>
              <a:rPr lang="zh-CN" altLang="en-US" sz="1600">
                <a:solidFill>
                  <a:schemeClr val="tx1">
                    <a:lumMod val="75000"/>
                    <a:lumOff val="25000"/>
                  </a:schemeClr>
                </a:solidFill>
                <a:latin typeface="Calibri" panose="020F0502020204030204" pitchFamily="34" charset="0"/>
                <a:ea typeface="Calibri" panose="020F0502020204030204" pitchFamily="34" charset="0"/>
              </a:rPr>
              <a:t>The data set was created from information collected from a Kaggle survey to do the survey of customer</a:t>
            </a:r>
            <a:r>
              <a:rPr lang="en-US" altLang="zh-CN" sz="1600">
                <a:solidFill>
                  <a:schemeClr val="tx1">
                    <a:lumMod val="75000"/>
                    <a:lumOff val="25000"/>
                  </a:schemeClr>
                </a:solidFill>
                <a:latin typeface="Calibri" panose="020F0502020204030204" pitchFamily="34" charset="0"/>
                <a:ea typeface="Calibri" panose="020F0502020204030204" pitchFamily="34" charset="0"/>
              </a:rPr>
              <a:t>'s</a:t>
            </a:r>
            <a:r>
              <a:rPr lang="zh-CN" altLang="en-US" sz="1600">
                <a:solidFill>
                  <a:schemeClr val="tx1">
                    <a:lumMod val="75000"/>
                    <a:lumOff val="25000"/>
                  </a:schemeClr>
                </a:solidFill>
                <a:latin typeface="Calibri" panose="020F0502020204030204" pitchFamily="34" charset="0"/>
                <a:ea typeface="Calibri" panose="020F0502020204030204" pitchFamily="34" charset="0"/>
              </a:rPr>
              <a:t> behavior. The data represents details about 400 clients of a company including the unique ID, the gender, the age of the customer and the salary.(Data set source: </a:t>
            </a:r>
            <a:r>
              <a:rPr lang="zh-CN" altLang="en-US" sz="1600">
                <a:solidFill>
                  <a:schemeClr val="tx1">
                    <a:lumMod val="75000"/>
                    <a:lumOff val="25000"/>
                  </a:schemeClr>
                </a:solidFill>
                <a:latin typeface="Calibri" panose="020F0502020204030204" pitchFamily="34" charset="0"/>
                <a:ea typeface="Calibri" panose="020F0502020204030204" pitchFamily="34" charset="0"/>
                <a:hlinkClick r:id="rId1" action="ppaction://hlinkfile"/>
              </a:rPr>
              <a:t>https://www.kaggle.com/denisadutca/customer-behaviour</a:t>
            </a:r>
            <a:r>
              <a:rPr lang="zh-CN" altLang="en-US" sz="1600">
                <a:solidFill>
                  <a:schemeClr val="tx1">
                    <a:lumMod val="75000"/>
                    <a:lumOff val="25000"/>
                  </a:schemeClr>
                </a:solidFill>
                <a:latin typeface="Calibri" panose="020F0502020204030204" pitchFamily="34" charset="0"/>
                <a:ea typeface="Calibri" panose="020F0502020204030204" pitchFamily="34" charset="0"/>
              </a:rPr>
              <a:t>)</a:t>
            </a:r>
            <a:endParaRPr lang="zh-CN" altLang="en-US" sz="1600">
              <a:solidFill>
                <a:schemeClr val="tx1">
                  <a:lumMod val="75000"/>
                  <a:lumOff val="25000"/>
                </a:schemeClr>
              </a:solidFill>
              <a:latin typeface="Calibri" panose="020F0502020204030204" pitchFamily="34" charset="0"/>
              <a:ea typeface="Calibri" panose="020F0502020204030204" pitchFamily="34" charset="0"/>
            </a:endParaRPr>
          </a:p>
        </p:txBody>
      </p:sp>
      <p:sp>
        <p:nvSpPr>
          <p:cNvPr id="3" name="文本框 2"/>
          <p:cNvSpPr txBox="1"/>
          <p:nvPr/>
        </p:nvSpPr>
        <p:spPr>
          <a:xfrm>
            <a:off x="6096000" y="2882706"/>
            <a:ext cx="5456212" cy="583565"/>
          </a:xfrm>
          <a:prstGeom prst="rect">
            <a:avLst/>
          </a:prstGeom>
          <a:noFill/>
        </p:spPr>
        <p:txBody>
          <a:bodyPr wrap="square" rtlCol="0">
            <a:spAutoFit/>
          </a:bodyPr>
          <a:lstStyle/>
          <a:p>
            <a:pPr algn="dist"/>
            <a:r>
              <a:rPr lang="en-US" altLang="zh-CN" sz="3200" b="1">
                <a:solidFill>
                  <a:srgbClr val="1D4D71"/>
                </a:solidFill>
                <a:latin typeface="Calibri" panose="020F0502020204030204" pitchFamily="34" charset="0"/>
                <a:ea typeface="Calibri" panose="020F0502020204030204" pitchFamily="34" charset="0"/>
              </a:rPr>
              <a:t>Data Set Overview</a:t>
            </a:r>
            <a:endParaRPr lang="en-US" altLang="zh-CN" sz="3200" b="1">
              <a:solidFill>
                <a:srgbClr val="1D4D71"/>
              </a:solidFill>
              <a:latin typeface="Calibri" panose="020F0502020204030204" pitchFamily="34" charset="0"/>
              <a:ea typeface="Calibri" panose="020F0502020204030204" pitchFamily="34" charset="0"/>
            </a:endParaRPr>
          </a:p>
        </p:txBody>
      </p:sp>
      <p:sp>
        <p:nvSpPr>
          <p:cNvPr id="5" name="矩形: 圆角 4"/>
          <p:cNvSpPr/>
          <p:nvPr/>
        </p:nvSpPr>
        <p:spPr>
          <a:xfrm>
            <a:off x="8485542" y="1897802"/>
            <a:ext cx="677127" cy="677127"/>
          </a:xfrm>
          <a:prstGeom prst="roundRect">
            <a:avLst>
              <a:gd name="adj" fmla="val 5664"/>
            </a:avLst>
          </a:prstGeom>
          <a:solidFill>
            <a:srgbClr val="1D4D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a:latin typeface="Calibri" panose="020F0502020204030204" pitchFamily="34" charset="0"/>
                <a:ea typeface="Calibri" panose="020F0502020204030204" pitchFamily="34" charset="0"/>
              </a:rPr>
              <a:t>1</a:t>
            </a:r>
            <a:endParaRPr lang="zh-CN" altLang="en-US" sz="4400" b="1">
              <a:latin typeface="Calibri" panose="020F0502020204030204" pitchFamily="34" charset="0"/>
              <a:ea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749935" y="3014345"/>
            <a:ext cx="4055110" cy="829945"/>
          </a:xfrm>
          <a:prstGeom prst="rect">
            <a:avLst/>
          </a:prstGeom>
          <a:noFill/>
        </p:spPr>
        <p:txBody>
          <a:bodyPr wrap="square" rtlCol="0">
            <a:spAutoFit/>
          </a:bodyPr>
          <a:lstStyle/>
          <a:p>
            <a:r>
              <a:rPr lang="en-US" sz="4800" b="1">
                <a:solidFill>
                  <a:srgbClr val="1D4D71"/>
                </a:solidFill>
                <a:latin typeface="Calibri" panose="020F0502020204030204" pitchFamily="34" charset="0"/>
                <a:ea typeface="Calibri" panose="020F0502020204030204" pitchFamily="34" charset="0"/>
              </a:rPr>
              <a:t>THANK YOU</a:t>
            </a:r>
            <a:endParaRPr lang="en-US" sz="4800" b="1">
              <a:solidFill>
                <a:srgbClr val="1D4D71"/>
              </a:solidFill>
              <a:latin typeface="Calibri" panose="020F0502020204030204" pitchFamily="34" charset="0"/>
              <a:ea typeface="Calibri" panose="020F0502020204030204" pitchFamily="34" charset="0"/>
            </a:endParaRPr>
          </a:p>
        </p:txBody>
      </p:sp>
      <p:sp>
        <p:nvSpPr>
          <p:cNvPr id="24" name="箭头: V 形 23"/>
          <p:cNvSpPr/>
          <p:nvPr/>
        </p:nvSpPr>
        <p:spPr>
          <a:xfrm>
            <a:off x="358880" y="6390640"/>
            <a:ext cx="200001" cy="274320"/>
          </a:xfrm>
          <a:prstGeom prst="chevron">
            <a:avLst/>
          </a:prstGeom>
          <a:solidFill>
            <a:srgbClr val="1D4D7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25" name="文本框 24"/>
          <p:cNvSpPr txBox="1"/>
          <p:nvPr/>
        </p:nvSpPr>
        <p:spPr>
          <a:xfrm>
            <a:off x="558800" y="6315710"/>
            <a:ext cx="4246245" cy="398780"/>
          </a:xfrm>
          <a:prstGeom prst="rect">
            <a:avLst/>
          </a:prstGeom>
          <a:noFill/>
        </p:spPr>
        <p:txBody>
          <a:bodyPr wrap="square" rtlCol="0">
            <a:spAutoFit/>
          </a:bodyPr>
          <a:lstStyle/>
          <a:p>
            <a:r>
              <a:rPr lang="en-US" altLang="zh-CN" sz="2000">
                <a:solidFill>
                  <a:srgbClr val="334144"/>
                </a:solidFill>
                <a:latin typeface="Calibri" panose="020F0502020204030204" pitchFamily="34" charset="0"/>
                <a:ea typeface="Calibri" panose="020F0502020204030204" pitchFamily="34" charset="0"/>
              </a:rPr>
              <a:t>CS544 2021 Summer1</a:t>
            </a:r>
            <a:endParaRPr lang="en-US" altLang="zh-CN" sz="2000">
              <a:solidFill>
                <a:srgbClr val="334144"/>
              </a:solidFill>
              <a:latin typeface="Calibri" panose="020F0502020204030204" pitchFamily="34" charset="0"/>
              <a:ea typeface="Calibri" panose="020F0502020204030204" pitchFamily="34" charset="0"/>
            </a:endParaRPr>
          </a:p>
        </p:txBody>
      </p:sp>
      <p:sp>
        <p:nvSpPr>
          <p:cNvPr id="34" name="矩形: 圆角 33"/>
          <p:cNvSpPr/>
          <p:nvPr/>
        </p:nvSpPr>
        <p:spPr>
          <a:xfrm>
            <a:off x="1805942" y="4184618"/>
            <a:ext cx="1767840" cy="428169"/>
          </a:xfrm>
          <a:prstGeom prst="roundRect">
            <a:avLst>
              <a:gd name="adj" fmla="val 4803"/>
            </a:avLst>
          </a:prstGeom>
          <a:solidFill>
            <a:srgbClr val="1D4D7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文本框 32"/>
          <p:cNvSpPr txBox="1"/>
          <p:nvPr/>
        </p:nvSpPr>
        <p:spPr>
          <a:xfrm>
            <a:off x="1806045" y="4184677"/>
            <a:ext cx="1752497" cy="398780"/>
          </a:xfrm>
          <a:prstGeom prst="rect">
            <a:avLst/>
          </a:prstGeom>
          <a:noFill/>
        </p:spPr>
        <p:txBody>
          <a:bodyPr wrap="square" rtlCol="0">
            <a:spAutoFit/>
          </a:bodyPr>
          <a:lstStyle/>
          <a:p>
            <a:pPr algn="ctr"/>
            <a:r>
              <a:rPr lang="en-US" altLang="zh-CN" sz="2000">
                <a:solidFill>
                  <a:srgbClr val="FAFAFA"/>
                </a:solidFill>
                <a:latin typeface="Calibri" panose="020F0502020204030204" pitchFamily="34" charset="0"/>
                <a:ea typeface="Calibri" panose="020F0502020204030204" pitchFamily="34" charset="0"/>
              </a:rPr>
              <a:t>Bei Wang</a:t>
            </a:r>
            <a:endParaRPr lang="en-US" altLang="zh-CN" sz="2000">
              <a:solidFill>
                <a:srgbClr val="FAFAFA"/>
              </a:solidFill>
              <a:latin typeface="Calibri" panose="020F0502020204030204" pitchFamily="34" charset="0"/>
              <a:ea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288280" y="3803015"/>
            <a:ext cx="6607175" cy="2306955"/>
          </a:xfrm>
          <a:prstGeom prst="rect">
            <a:avLst/>
          </a:prstGeom>
          <a:noFill/>
        </p:spPr>
        <p:txBody>
          <a:bodyPr wrap="square" rtlCol="0">
            <a:spAutoFit/>
          </a:bodyPr>
          <a:lstStyle/>
          <a:p>
            <a:pPr algn="l">
              <a:lnSpc>
                <a:spcPct val="150000"/>
              </a:lnSpc>
            </a:pPr>
            <a:r>
              <a:rPr lang="en-US" sz="1600">
                <a:solidFill>
                  <a:schemeClr val="tx1">
                    <a:lumMod val="75000"/>
                    <a:lumOff val="25000"/>
                  </a:schemeClr>
                </a:solidFill>
                <a:latin typeface="Calibri" panose="020F0502020204030204" pitchFamily="34" charset="0"/>
                <a:ea typeface="Calibri" panose="020F0502020204030204" pitchFamily="34" charset="0"/>
              </a:rPr>
              <a:t>	</a:t>
            </a:r>
            <a:r>
              <a:rPr sz="1600">
                <a:solidFill>
                  <a:schemeClr val="tx1">
                    <a:lumMod val="75000"/>
                    <a:lumOff val="25000"/>
                  </a:schemeClr>
                </a:solidFill>
                <a:latin typeface="Calibri" panose="020F0502020204030204" pitchFamily="34" charset="0"/>
                <a:ea typeface="Calibri" panose="020F0502020204030204" pitchFamily="34" charset="0"/>
              </a:rPr>
              <a:t>Due to the limited customer background provided by the data, this analysis will focus on the customers who have purchased behavior. The purpose of analysis is to collect information about purchasing decisions and analyze the relationship between these factors. In this way, we can know what factors affect people's purchasing decisions? Age, salary or gender?</a:t>
            </a:r>
            <a:endParaRPr sz="1600">
              <a:solidFill>
                <a:schemeClr val="tx1">
                  <a:lumMod val="75000"/>
                  <a:lumOff val="25000"/>
                </a:schemeClr>
              </a:solidFill>
              <a:latin typeface="Calibri" panose="020F0502020204030204" pitchFamily="34" charset="0"/>
              <a:ea typeface="Calibri" panose="020F0502020204030204" pitchFamily="34" charset="0"/>
            </a:endParaRPr>
          </a:p>
        </p:txBody>
      </p:sp>
      <p:sp>
        <p:nvSpPr>
          <p:cNvPr id="3" name="文本框 2"/>
          <p:cNvSpPr txBox="1"/>
          <p:nvPr/>
        </p:nvSpPr>
        <p:spPr>
          <a:xfrm>
            <a:off x="6096000" y="2882706"/>
            <a:ext cx="5456212" cy="583565"/>
          </a:xfrm>
          <a:prstGeom prst="rect">
            <a:avLst/>
          </a:prstGeom>
          <a:noFill/>
        </p:spPr>
        <p:txBody>
          <a:bodyPr wrap="square" rtlCol="0">
            <a:spAutoFit/>
          </a:bodyPr>
          <a:lstStyle/>
          <a:p>
            <a:pPr algn="dist"/>
            <a:r>
              <a:rPr lang="en-US" altLang="zh-CN" sz="3200" b="1">
                <a:solidFill>
                  <a:srgbClr val="1D4D71"/>
                </a:solidFill>
                <a:latin typeface="Calibri" panose="020F0502020204030204" pitchFamily="34" charset="0"/>
                <a:ea typeface="Calibri" panose="020F0502020204030204" pitchFamily="34" charset="0"/>
              </a:rPr>
              <a:t>Goal of Analysis</a:t>
            </a:r>
            <a:endParaRPr lang="en-US" altLang="zh-CN" sz="3200" b="1">
              <a:solidFill>
                <a:srgbClr val="1D4D71"/>
              </a:solidFill>
              <a:latin typeface="Calibri" panose="020F0502020204030204" pitchFamily="34" charset="0"/>
              <a:ea typeface="Calibri" panose="020F0502020204030204" pitchFamily="34" charset="0"/>
            </a:endParaRPr>
          </a:p>
        </p:txBody>
      </p:sp>
      <p:sp>
        <p:nvSpPr>
          <p:cNvPr id="5" name="矩形: 圆角 4"/>
          <p:cNvSpPr/>
          <p:nvPr/>
        </p:nvSpPr>
        <p:spPr>
          <a:xfrm>
            <a:off x="8485542" y="1897802"/>
            <a:ext cx="677127" cy="677127"/>
          </a:xfrm>
          <a:prstGeom prst="roundRect">
            <a:avLst>
              <a:gd name="adj" fmla="val 5664"/>
            </a:avLst>
          </a:prstGeom>
          <a:solidFill>
            <a:srgbClr val="1D4D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a:latin typeface="Calibri" panose="020F0502020204030204" pitchFamily="34" charset="0"/>
                <a:ea typeface="Calibri" panose="020F0502020204030204" pitchFamily="34" charset="0"/>
              </a:rPr>
              <a:t>2</a:t>
            </a:r>
            <a:endParaRPr lang="en-US" altLang="zh-CN" sz="4400" b="1">
              <a:latin typeface="Calibri" panose="020F0502020204030204" pitchFamily="34" charset="0"/>
              <a:ea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288280" y="3803015"/>
            <a:ext cx="6607175" cy="460375"/>
          </a:xfrm>
          <a:prstGeom prst="rect">
            <a:avLst/>
          </a:prstGeom>
          <a:noFill/>
        </p:spPr>
        <p:txBody>
          <a:bodyPr wrap="square" rtlCol="0">
            <a:spAutoFit/>
          </a:bodyPr>
          <a:lstStyle/>
          <a:p>
            <a:pPr algn="l">
              <a:lnSpc>
                <a:spcPct val="150000"/>
              </a:lnSpc>
            </a:pPr>
            <a:r>
              <a:rPr lang="en-US" altLang="zh-CN" sz="1600">
                <a:solidFill>
                  <a:schemeClr val="tx1">
                    <a:lumMod val="75000"/>
                    <a:lumOff val="25000"/>
                  </a:schemeClr>
                </a:solidFill>
                <a:latin typeface="Calibri" panose="020F0502020204030204" pitchFamily="34" charset="0"/>
                <a:ea typeface="Calibri" panose="020F0502020204030204" pitchFamily="34" charset="0"/>
              </a:rPr>
              <a:t>	</a:t>
            </a:r>
            <a:endParaRPr lang="zh-CN" altLang="en-US" sz="1600">
              <a:solidFill>
                <a:schemeClr val="tx1">
                  <a:lumMod val="75000"/>
                  <a:lumOff val="25000"/>
                </a:schemeClr>
              </a:solidFill>
              <a:latin typeface="Calibri" panose="020F0502020204030204" pitchFamily="34" charset="0"/>
              <a:ea typeface="Calibri" panose="020F0502020204030204" pitchFamily="34" charset="0"/>
            </a:endParaRPr>
          </a:p>
        </p:txBody>
      </p:sp>
      <p:sp>
        <p:nvSpPr>
          <p:cNvPr id="3" name="文本框 2"/>
          <p:cNvSpPr txBox="1"/>
          <p:nvPr/>
        </p:nvSpPr>
        <p:spPr>
          <a:xfrm>
            <a:off x="6096000" y="2896676"/>
            <a:ext cx="5456212" cy="583565"/>
          </a:xfrm>
          <a:prstGeom prst="rect">
            <a:avLst/>
          </a:prstGeom>
          <a:noFill/>
        </p:spPr>
        <p:txBody>
          <a:bodyPr wrap="square" rtlCol="0">
            <a:spAutoFit/>
          </a:bodyPr>
          <a:lstStyle/>
          <a:p>
            <a:pPr algn="dist"/>
            <a:r>
              <a:rPr lang="en-US" altLang="zh-CN" sz="3200" b="1">
                <a:solidFill>
                  <a:srgbClr val="1D4D71"/>
                </a:solidFill>
                <a:latin typeface="Calibri" panose="020F0502020204030204" pitchFamily="34" charset="0"/>
                <a:ea typeface="Calibri" panose="020F0502020204030204" pitchFamily="34" charset="0"/>
              </a:rPr>
              <a:t>Analyze Buyers</a:t>
            </a:r>
            <a:endParaRPr lang="en-US" altLang="zh-CN" sz="3200" b="1">
              <a:solidFill>
                <a:srgbClr val="1D4D71"/>
              </a:solidFill>
              <a:latin typeface="Calibri" panose="020F0502020204030204" pitchFamily="34" charset="0"/>
              <a:ea typeface="Calibri" panose="020F0502020204030204" pitchFamily="34" charset="0"/>
            </a:endParaRPr>
          </a:p>
        </p:txBody>
      </p:sp>
      <p:sp>
        <p:nvSpPr>
          <p:cNvPr id="5" name="矩形: 圆角 4"/>
          <p:cNvSpPr/>
          <p:nvPr/>
        </p:nvSpPr>
        <p:spPr>
          <a:xfrm>
            <a:off x="8485542" y="1897802"/>
            <a:ext cx="677127" cy="677127"/>
          </a:xfrm>
          <a:prstGeom prst="roundRect">
            <a:avLst>
              <a:gd name="adj" fmla="val 5664"/>
            </a:avLst>
          </a:prstGeom>
          <a:solidFill>
            <a:srgbClr val="1D4D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a:latin typeface="Calibri" panose="020F0502020204030204" pitchFamily="34" charset="0"/>
                <a:ea typeface="Calibri" panose="020F0502020204030204" pitchFamily="34" charset="0"/>
              </a:rPr>
              <a:t>3</a:t>
            </a:r>
            <a:endParaRPr lang="en-US" altLang="zh-CN" sz="4400" b="1">
              <a:latin typeface="Calibri" panose="020F0502020204030204" pitchFamily="34" charset="0"/>
              <a:ea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74"/>
          <p:cNvSpPr/>
          <p:nvPr/>
        </p:nvSpPr>
        <p:spPr>
          <a:xfrm>
            <a:off x="4476750" y="2005330"/>
            <a:ext cx="3081020" cy="478155"/>
          </a:xfrm>
          <a:prstGeom prst="rect">
            <a:avLst/>
          </a:prstGeom>
        </p:spPr>
        <p:txBody>
          <a:bodyPr wrap="square" lIns="109709" tIns="54855" rIns="109709" bIns="54855">
            <a:spAutoFit/>
          </a:bodyPr>
          <a:lstStyle/>
          <a:p>
            <a:pPr algn="ctr" defTabSz="914400"/>
            <a:r>
              <a:rPr lang="zh-CN" altLang="en-US" sz="2400" b="1">
                <a:solidFill>
                  <a:srgbClr val="1D4D71"/>
                </a:solidFill>
                <a:latin typeface="Calibri" panose="020F0502020204030204" pitchFamily="34" charset="0"/>
                <a:ea typeface="Calibri" panose="020F0502020204030204" pitchFamily="34" charset="0"/>
                <a:cs typeface="Calibri" panose="020F0502020204030204" pitchFamily="34" charset="0"/>
              </a:rPr>
              <a:t>Data Preparation</a:t>
            </a:r>
            <a:endParaRPr lang="zh-CN" altLang="en-US" sz="2400" b="1">
              <a:solidFill>
                <a:srgbClr val="1D4D71"/>
              </a:solidFill>
              <a:latin typeface="Calibri" panose="020F0502020204030204" pitchFamily="34" charset="0"/>
              <a:ea typeface="Calibri" panose="020F0502020204030204" pitchFamily="34" charset="0"/>
              <a:cs typeface="Calibri" panose="020F0502020204030204" pitchFamily="34" charset="0"/>
            </a:endParaRPr>
          </a:p>
        </p:txBody>
      </p:sp>
      <p:sp>
        <p:nvSpPr>
          <p:cNvPr id="30" name="矩形 1"/>
          <p:cNvSpPr>
            <a:spLocks noChangeArrowheads="1"/>
          </p:cNvSpPr>
          <p:nvPr/>
        </p:nvSpPr>
        <p:spPr bwMode="auto">
          <a:xfrm>
            <a:off x="704215" y="2483485"/>
            <a:ext cx="10626725" cy="3063875"/>
          </a:xfrm>
          <a:prstGeom prst="rect">
            <a:avLst/>
          </a:prstGeom>
          <a:noFill/>
        </p:spPr>
        <p:txBody>
          <a:bodyPr wrap="square" lIns="109709" tIns="54855" rIns="109709" bIns="54855" rtlCol="0">
            <a:spAutoFit/>
          </a:bodyPr>
          <a:lstStyle/>
          <a:p>
            <a:pPr defTabSz="914400">
              <a:lnSpc>
                <a:spcPct val="150000"/>
              </a:lnSpc>
              <a:defRPr/>
            </a:pPr>
            <a:r>
              <a:rPr sz="1600">
                <a:solidFill>
                  <a:schemeClr val="tx1">
                    <a:lumMod val="75000"/>
                    <a:lumOff val="25000"/>
                  </a:schemeClr>
                </a:solidFill>
                <a:latin typeface="Calibri" panose="020F0502020204030204" pitchFamily="34" charset="0"/>
                <a:ea typeface="Calibri" panose="020F0502020204030204" pitchFamily="34" charset="0"/>
              </a:rPr>
              <a:t>The data analysis of this project is only based on the people who have purchased. So I subset the data set by selecting “purchase=1”. </a:t>
            </a:r>
            <a:endParaRPr sz="1600">
              <a:solidFill>
                <a:schemeClr val="tx1">
                  <a:lumMod val="75000"/>
                  <a:lumOff val="25000"/>
                </a:schemeClr>
              </a:solidFill>
              <a:latin typeface="Calibri" panose="020F0502020204030204" pitchFamily="34" charset="0"/>
              <a:ea typeface="Calibri" panose="020F0502020204030204" pitchFamily="34" charset="0"/>
            </a:endParaRPr>
          </a:p>
          <a:p>
            <a:pPr defTabSz="914400">
              <a:lnSpc>
                <a:spcPct val="150000"/>
              </a:lnSpc>
              <a:defRPr/>
            </a:pPr>
            <a:r>
              <a:rPr sz="1600">
                <a:solidFill>
                  <a:schemeClr val="tx1">
                    <a:lumMod val="75000"/>
                    <a:lumOff val="25000"/>
                  </a:schemeClr>
                </a:solidFill>
                <a:latin typeface="Calibri" panose="020F0502020204030204" pitchFamily="34" charset="0"/>
                <a:ea typeface="Calibri" panose="020F0502020204030204" pitchFamily="34" charset="0"/>
              </a:rPr>
              <a:t>I did a few things of preparation: </a:t>
            </a:r>
            <a:endParaRPr sz="1600">
              <a:solidFill>
                <a:schemeClr val="tx1">
                  <a:lumMod val="75000"/>
                  <a:lumOff val="25000"/>
                </a:schemeClr>
              </a:solidFill>
              <a:latin typeface="Calibri" panose="020F0502020204030204" pitchFamily="34" charset="0"/>
              <a:ea typeface="Calibri" panose="020F0502020204030204" pitchFamily="34" charset="0"/>
            </a:endParaRPr>
          </a:p>
          <a:p>
            <a:pPr defTabSz="914400">
              <a:lnSpc>
                <a:spcPct val="150000"/>
              </a:lnSpc>
              <a:defRPr/>
            </a:pPr>
            <a:r>
              <a:rPr sz="1600">
                <a:solidFill>
                  <a:schemeClr val="tx1">
                    <a:lumMod val="75000"/>
                    <a:lumOff val="25000"/>
                  </a:schemeClr>
                </a:solidFill>
                <a:latin typeface="Calibri" panose="020F0502020204030204" pitchFamily="34" charset="0"/>
                <a:ea typeface="Calibri" panose="020F0502020204030204" pitchFamily="34" charset="0"/>
              </a:rPr>
              <a:t>1. Check if null data in the dataset: there is no null data in the dataset. </a:t>
            </a:r>
            <a:endParaRPr sz="1600">
              <a:solidFill>
                <a:schemeClr val="tx1">
                  <a:lumMod val="75000"/>
                  <a:lumOff val="25000"/>
                </a:schemeClr>
              </a:solidFill>
              <a:latin typeface="Calibri" panose="020F0502020204030204" pitchFamily="34" charset="0"/>
              <a:ea typeface="Calibri" panose="020F0502020204030204" pitchFamily="34" charset="0"/>
            </a:endParaRPr>
          </a:p>
          <a:p>
            <a:pPr defTabSz="914400">
              <a:lnSpc>
                <a:spcPct val="150000"/>
              </a:lnSpc>
              <a:defRPr/>
            </a:pPr>
            <a:r>
              <a:rPr sz="1600">
                <a:solidFill>
                  <a:schemeClr val="tx1">
                    <a:lumMod val="75000"/>
                    <a:lumOff val="25000"/>
                  </a:schemeClr>
                </a:solidFill>
                <a:latin typeface="Calibri" panose="020F0502020204030204" pitchFamily="34" charset="0"/>
                <a:ea typeface="Calibri" panose="020F0502020204030204" pitchFamily="34" charset="0"/>
              </a:rPr>
              <a:t>2. Rename of column: rename “EstimatedSalary” to “Salary”. </a:t>
            </a:r>
            <a:endParaRPr sz="1600">
              <a:solidFill>
                <a:schemeClr val="tx1">
                  <a:lumMod val="75000"/>
                  <a:lumOff val="25000"/>
                </a:schemeClr>
              </a:solidFill>
              <a:latin typeface="Calibri" panose="020F0502020204030204" pitchFamily="34" charset="0"/>
              <a:ea typeface="Calibri" panose="020F0502020204030204" pitchFamily="34" charset="0"/>
            </a:endParaRPr>
          </a:p>
          <a:p>
            <a:pPr defTabSz="914400">
              <a:lnSpc>
                <a:spcPct val="150000"/>
              </a:lnSpc>
              <a:defRPr/>
            </a:pPr>
            <a:r>
              <a:rPr sz="1600">
                <a:solidFill>
                  <a:schemeClr val="tx1">
                    <a:lumMod val="75000"/>
                    <a:lumOff val="25000"/>
                  </a:schemeClr>
                </a:solidFill>
                <a:latin typeface="Calibri" panose="020F0502020204030204" pitchFamily="34" charset="0"/>
                <a:ea typeface="Calibri" panose="020F0502020204030204" pitchFamily="34" charset="0"/>
              </a:rPr>
              <a:t>3. Create the subset of purchased. </a:t>
            </a:r>
            <a:endParaRPr sz="1600">
              <a:solidFill>
                <a:schemeClr val="tx1">
                  <a:lumMod val="75000"/>
                  <a:lumOff val="25000"/>
                </a:schemeClr>
              </a:solidFill>
              <a:latin typeface="Calibri" panose="020F0502020204030204" pitchFamily="34" charset="0"/>
              <a:ea typeface="Calibri" panose="020F0502020204030204" pitchFamily="34" charset="0"/>
            </a:endParaRPr>
          </a:p>
          <a:p>
            <a:pPr defTabSz="914400">
              <a:lnSpc>
                <a:spcPct val="150000"/>
              </a:lnSpc>
              <a:defRPr/>
            </a:pPr>
            <a:r>
              <a:rPr sz="1600">
                <a:solidFill>
                  <a:schemeClr val="tx1">
                    <a:lumMod val="75000"/>
                    <a:lumOff val="25000"/>
                  </a:schemeClr>
                </a:solidFill>
                <a:latin typeface="Calibri" panose="020F0502020204030204" pitchFamily="34" charset="0"/>
                <a:ea typeface="Calibri" panose="020F0502020204030204" pitchFamily="34" charset="0"/>
              </a:rPr>
              <a:t>4. Separate Data set into the age groups: age 18~24, age 25~34, age 35~44, age 45~54, age 55~60 by breaks and counts in hist.</a:t>
            </a:r>
            <a:endParaRPr sz="1600">
              <a:solidFill>
                <a:schemeClr val="tx1">
                  <a:lumMod val="75000"/>
                  <a:lumOff val="25000"/>
                </a:schemeClr>
              </a:solidFill>
              <a:latin typeface="Calibri" panose="020F0502020204030204" pitchFamily="34" charset="0"/>
              <a:ea typeface="Calibri" panose="020F0502020204030204" pitchFamily="34" charset="0"/>
            </a:endParaRPr>
          </a:p>
        </p:txBody>
      </p:sp>
      <p:sp>
        <p:nvSpPr>
          <p:cNvPr id="34" name="文本框 33"/>
          <p:cNvSpPr txBox="1"/>
          <p:nvPr/>
        </p:nvSpPr>
        <p:spPr>
          <a:xfrm>
            <a:off x="704851" y="559290"/>
            <a:ext cx="2321153" cy="275590"/>
          </a:xfrm>
          <a:prstGeom prst="rect">
            <a:avLst/>
          </a:prstGeom>
          <a:noFill/>
        </p:spPr>
        <p:txBody>
          <a:bodyPr wrap="square" rtlCol="0">
            <a:spAutoFit/>
          </a:bodyPr>
          <a:lstStyle/>
          <a:p>
            <a:pPr algn="dist"/>
            <a:r>
              <a:rPr lang="en-US" altLang="zh-CN" sz="1200">
                <a:solidFill>
                  <a:schemeClr val="tx1">
                    <a:lumMod val="75000"/>
                    <a:lumOff val="25000"/>
                  </a:schemeClr>
                </a:solidFill>
                <a:latin typeface="Calibri" panose="020F0502020204030204" pitchFamily="34" charset="0"/>
                <a:ea typeface="Calibri" panose="020F0502020204030204" pitchFamily="34" charset="0"/>
              </a:rPr>
              <a:t>Analyze Buyers</a:t>
            </a:r>
            <a:endParaRPr lang="zh-CN" altLang="en-US" sz="1200">
              <a:solidFill>
                <a:schemeClr val="tx1">
                  <a:lumMod val="75000"/>
                  <a:lumOff val="25000"/>
                </a:schemeClr>
              </a:solidFill>
              <a:latin typeface="Calibri" panose="020F0502020204030204" pitchFamily="34" charset="0"/>
              <a:ea typeface="Calibri" panose="020F0502020204030204" pitchFamily="34" charset="0"/>
            </a:endParaRPr>
          </a:p>
        </p:txBody>
      </p:sp>
      <p:sp>
        <p:nvSpPr>
          <p:cNvPr id="3" name="文本框 32"/>
          <p:cNvSpPr txBox="1"/>
          <p:nvPr/>
        </p:nvSpPr>
        <p:spPr>
          <a:xfrm>
            <a:off x="704850" y="193040"/>
            <a:ext cx="4558030" cy="337185"/>
          </a:xfrm>
          <a:prstGeom prst="rect">
            <a:avLst/>
          </a:prstGeom>
          <a:noFill/>
        </p:spPr>
        <p:txBody>
          <a:bodyPr wrap="square" rtlCol="0">
            <a:spAutoFit/>
          </a:bodyPr>
          <a:p>
            <a:r>
              <a:rPr lang="en-US" altLang="zh-CN" sz="1600" b="1">
                <a:solidFill>
                  <a:srgbClr val="1D4D71"/>
                </a:solidFill>
                <a:latin typeface="Calibri" panose="020F0502020204030204" pitchFamily="34" charset="0"/>
                <a:ea typeface="Calibri" panose="020F0502020204030204" pitchFamily="34" charset="0"/>
                <a:sym typeface="+mn-ea"/>
              </a:rPr>
              <a:t>Analysis of Customer Buying Behavior</a:t>
            </a:r>
            <a:endParaRPr lang="en-US" altLang="zh-CN" sz="1600" b="1">
              <a:solidFill>
                <a:srgbClr val="1D4D71"/>
              </a:solidFill>
              <a:latin typeface="Calibri" panose="020F0502020204030204" pitchFamily="34" charset="0"/>
              <a:ea typeface="Calibri" panose="020F050202020403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74"/>
          <p:cNvSpPr/>
          <p:nvPr/>
        </p:nvSpPr>
        <p:spPr>
          <a:xfrm>
            <a:off x="4095115" y="1592580"/>
            <a:ext cx="3536315" cy="478155"/>
          </a:xfrm>
          <a:prstGeom prst="rect">
            <a:avLst/>
          </a:prstGeom>
        </p:spPr>
        <p:txBody>
          <a:bodyPr wrap="square" lIns="109709" tIns="54855" rIns="109709" bIns="54855">
            <a:spAutoFit/>
          </a:bodyPr>
          <a:lstStyle/>
          <a:p>
            <a:pPr algn="ctr" defTabSz="914400"/>
            <a:r>
              <a:rPr lang="en-US" altLang="zh-CN" sz="2400" b="1">
                <a:solidFill>
                  <a:srgbClr val="1D4D71"/>
                </a:solidFill>
                <a:latin typeface="Calibri" panose="020F0502020204030204" pitchFamily="34" charset="0"/>
                <a:ea typeface="Calibri" panose="020F0502020204030204" pitchFamily="34" charset="0"/>
                <a:cs typeface="Calibri" panose="020F0502020204030204" pitchFamily="34" charset="0"/>
              </a:rPr>
              <a:t>Overview of </a:t>
            </a:r>
            <a:r>
              <a:rPr lang="en-US" altLang="zh-CN" sz="2400" b="1">
                <a:solidFill>
                  <a:srgbClr val="1D4D71"/>
                </a:solidFill>
                <a:latin typeface="Calibri" panose="020F0502020204030204" pitchFamily="34" charset="0"/>
                <a:ea typeface="Calibri" panose="020F0502020204030204" pitchFamily="34" charset="0"/>
                <a:cs typeface="Calibri" panose="020F0502020204030204" pitchFamily="34" charset="0"/>
                <a:sym typeface="+mn-ea"/>
              </a:rPr>
              <a:t>Dataset </a:t>
            </a:r>
            <a:endParaRPr lang="en-US" altLang="zh-CN" sz="2400" b="1">
              <a:solidFill>
                <a:srgbClr val="1D4D71"/>
              </a:solidFill>
              <a:latin typeface="Calibri" panose="020F0502020204030204" pitchFamily="34" charset="0"/>
              <a:ea typeface="Calibri" panose="020F0502020204030204" pitchFamily="34" charset="0"/>
              <a:cs typeface="Calibri" panose="020F0502020204030204" pitchFamily="34" charset="0"/>
            </a:endParaRPr>
          </a:p>
        </p:txBody>
      </p:sp>
      <p:sp>
        <p:nvSpPr>
          <p:cNvPr id="30" name="矩形 1"/>
          <p:cNvSpPr>
            <a:spLocks noChangeArrowheads="1"/>
          </p:cNvSpPr>
          <p:nvPr/>
        </p:nvSpPr>
        <p:spPr bwMode="auto">
          <a:xfrm>
            <a:off x="4095115" y="2165350"/>
            <a:ext cx="2695575" cy="478155"/>
          </a:xfrm>
          <a:prstGeom prst="rect">
            <a:avLst/>
          </a:prstGeom>
          <a:noFill/>
        </p:spPr>
        <p:txBody>
          <a:bodyPr wrap="square" lIns="109709" tIns="54855" rIns="109709" bIns="54855" rtlCol="0">
            <a:spAutoFit/>
          </a:bodyPr>
          <a:lstStyle/>
          <a:p>
            <a:pPr defTabSz="914400">
              <a:lnSpc>
                <a:spcPct val="150000"/>
              </a:lnSpc>
              <a:defRPr/>
            </a:pPr>
            <a:r>
              <a:rPr lang="en-US" sz="1600">
                <a:solidFill>
                  <a:schemeClr val="tx1">
                    <a:lumMod val="75000"/>
                    <a:lumOff val="25000"/>
                  </a:schemeClr>
                </a:solidFill>
                <a:latin typeface="Calibri" panose="020F0502020204030204" pitchFamily="34" charset="0"/>
                <a:ea typeface="Calibri" panose="020F0502020204030204" pitchFamily="34" charset="0"/>
              </a:rPr>
              <a:t>The part of orginal data set</a:t>
            </a:r>
            <a:endParaRPr lang="en-US" sz="1600">
              <a:solidFill>
                <a:schemeClr val="tx1">
                  <a:lumMod val="75000"/>
                  <a:lumOff val="25000"/>
                </a:schemeClr>
              </a:solidFill>
              <a:latin typeface="Calibri" panose="020F0502020204030204" pitchFamily="34" charset="0"/>
              <a:ea typeface="Calibri" panose="020F0502020204030204" pitchFamily="34" charset="0"/>
            </a:endParaRPr>
          </a:p>
        </p:txBody>
      </p:sp>
      <p:sp>
        <p:nvSpPr>
          <p:cNvPr id="34" name="文本框 33"/>
          <p:cNvSpPr txBox="1"/>
          <p:nvPr/>
        </p:nvSpPr>
        <p:spPr>
          <a:xfrm>
            <a:off x="704851" y="559290"/>
            <a:ext cx="2321153" cy="275590"/>
          </a:xfrm>
          <a:prstGeom prst="rect">
            <a:avLst/>
          </a:prstGeom>
          <a:noFill/>
        </p:spPr>
        <p:txBody>
          <a:bodyPr wrap="square" rtlCol="0">
            <a:spAutoFit/>
          </a:bodyPr>
          <a:lstStyle/>
          <a:p>
            <a:pPr algn="dist"/>
            <a:r>
              <a:rPr lang="en-US" altLang="zh-CN" sz="1200">
                <a:solidFill>
                  <a:schemeClr val="tx1">
                    <a:lumMod val="75000"/>
                    <a:lumOff val="25000"/>
                  </a:schemeClr>
                </a:solidFill>
                <a:latin typeface="Calibri" panose="020F0502020204030204" pitchFamily="34" charset="0"/>
                <a:ea typeface="Calibri" panose="020F0502020204030204" pitchFamily="34" charset="0"/>
              </a:rPr>
              <a:t>Analyze Buyers</a:t>
            </a:r>
            <a:endParaRPr lang="zh-CN" altLang="en-US" sz="1200">
              <a:solidFill>
                <a:schemeClr val="tx1">
                  <a:lumMod val="75000"/>
                  <a:lumOff val="25000"/>
                </a:schemeClr>
              </a:solidFill>
              <a:latin typeface="Calibri" panose="020F0502020204030204" pitchFamily="34" charset="0"/>
              <a:ea typeface="Calibri" panose="020F0502020204030204" pitchFamily="34" charset="0"/>
            </a:endParaRPr>
          </a:p>
        </p:txBody>
      </p:sp>
      <p:sp>
        <p:nvSpPr>
          <p:cNvPr id="3" name="文本框 32"/>
          <p:cNvSpPr txBox="1"/>
          <p:nvPr/>
        </p:nvSpPr>
        <p:spPr>
          <a:xfrm>
            <a:off x="704850" y="193040"/>
            <a:ext cx="4558030" cy="337185"/>
          </a:xfrm>
          <a:prstGeom prst="rect">
            <a:avLst/>
          </a:prstGeom>
          <a:noFill/>
        </p:spPr>
        <p:txBody>
          <a:bodyPr wrap="square" rtlCol="0">
            <a:spAutoFit/>
          </a:bodyPr>
          <a:p>
            <a:r>
              <a:rPr lang="en-US" altLang="zh-CN" sz="1600" b="1">
                <a:solidFill>
                  <a:srgbClr val="1D4D71"/>
                </a:solidFill>
                <a:latin typeface="Calibri" panose="020F0502020204030204" pitchFamily="34" charset="0"/>
                <a:ea typeface="Calibri" panose="020F0502020204030204" pitchFamily="34" charset="0"/>
                <a:sym typeface="+mn-ea"/>
              </a:rPr>
              <a:t>Analysis of Customer Buying Behavior</a:t>
            </a:r>
            <a:endParaRPr lang="en-US" altLang="zh-CN" sz="1600" b="1">
              <a:solidFill>
                <a:srgbClr val="1D4D71"/>
              </a:solidFill>
              <a:latin typeface="Calibri" panose="020F0502020204030204" pitchFamily="34" charset="0"/>
              <a:ea typeface="Calibri" panose="020F0502020204030204" pitchFamily="34" charset="0"/>
              <a:sym typeface="+mn-ea"/>
            </a:endParaRPr>
          </a:p>
        </p:txBody>
      </p:sp>
      <p:pic>
        <p:nvPicPr>
          <p:cNvPr id="5" name="Picture 4" descr="Screen Shot 2021-06-20 at 12.42.56"/>
          <p:cNvPicPr>
            <a:picLocks noChangeAspect="1"/>
          </p:cNvPicPr>
          <p:nvPr/>
        </p:nvPicPr>
        <p:blipFill>
          <a:blip r:embed="rId1"/>
          <a:stretch>
            <a:fillRect/>
          </a:stretch>
        </p:blipFill>
        <p:spPr>
          <a:xfrm>
            <a:off x="1459865" y="2279015"/>
            <a:ext cx="9271635" cy="421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74"/>
          <p:cNvSpPr/>
          <p:nvPr/>
        </p:nvSpPr>
        <p:spPr>
          <a:xfrm>
            <a:off x="7467600" y="2003425"/>
            <a:ext cx="3081020" cy="478155"/>
          </a:xfrm>
          <a:prstGeom prst="rect">
            <a:avLst/>
          </a:prstGeom>
        </p:spPr>
        <p:txBody>
          <a:bodyPr wrap="square" lIns="109709" tIns="54855" rIns="109709" bIns="54855">
            <a:spAutoFit/>
          </a:bodyPr>
          <a:lstStyle/>
          <a:p>
            <a:pPr algn="ctr" defTabSz="914400"/>
            <a:r>
              <a:rPr lang="zh-CN" altLang="en-US" sz="2400" b="1">
                <a:solidFill>
                  <a:srgbClr val="1D4D71"/>
                </a:solidFill>
                <a:latin typeface="Calibri" panose="020F0502020204030204" pitchFamily="34" charset="0"/>
                <a:ea typeface="Calibri" panose="020F0502020204030204" pitchFamily="34" charset="0"/>
                <a:cs typeface="Calibri" panose="020F0502020204030204" pitchFamily="34" charset="0"/>
              </a:rPr>
              <a:t>Summary</a:t>
            </a:r>
            <a:endParaRPr lang="zh-CN" altLang="en-US" sz="2400" b="1">
              <a:solidFill>
                <a:srgbClr val="1D4D71"/>
              </a:solidFill>
              <a:latin typeface="Calibri" panose="020F0502020204030204" pitchFamily="34" charset="0"/>
              <a:ea typeface="Calibri" panose="020F0502020204030204" pitchFamily="34" charset="0"/>
              <a:cs typeface="Calibri" panose="020F0502020204030204" pitchFamily="34" charset="0"/>
            </a:endParaRPr>
          </a:p>
        </p:txBody>
      </p:sp>
      <p:sp>
        <p:nvSpPr>
          <p:cNvPr id="30" name="矩形 1"/>
          <p:cNvSpPr>
            <a:spLocks noChangeArrowheads="1"/>
          </p:cNvSpPr>
          <p:nvPr/>
        </p:nvSpPr>
        <p:spPr bwMode="auto">
          <a:xfrm>
            <a:off x="7472597" y="2483600"/>
            <a:ext cx="3858422" cy="1216660"/>
          </a:xfrm>
          <a:prstGeom prst="rect">
            <a:avLst/>
          </a:prstGeom>
          <a:noFill/>
        </p:spPr>
        <p:txBody>
          <a:bodyPr wrap="square" lIns="109709" tIns="54855" rIns="109709" bIns="54855" rtlCol="0">
            <a:spAutoFit/>
          </a:bodyPr>
          <a:lstStyle/>
          <a:p>
            <a:pPr defTabSz="914400">
              <a:lnSpc>
                <a:spcPct val="150000"/>
              </a:lnSpc>
              <a:defRPr/>
            </a:pPr>
            <a:r>
              <a:rPr lang="zh-CN" altLang="en-US" sz="1600">
                <a:solidFill>
                  <a:schemeClr val="tx1">
                    <a:lumMod val="75000"/>
                    <a:lumOff val="25000"/>
                  </a:schemeClr>
                </a:solidFill>
                <a:latin typeface="Calibri" panose="020F0502020204030204" pitchFamily="34" charset="0"/>
                <a:ea typeface="Calibri" panose="020F0502020204030204" pitchFamily="34" charset="0"/>
              </a:rPr>
              <a:t>There are two numerical </a:t>
            </a:r>
            <a:r>
              <a:rPr lang="en-US" altLang="zh-CN" sz="1600">
                <a:solidFill>
                  <a:schemeClr val="tx1">
                    <a:lumMod val="75000"/>
                    <a:lumOff val="25000"/>
                  </a:schemeClr>
                </a:solidFill>
                <a:latin typeface="Calibri" panose="020F0502020204030204" pitchFamily="34" charset="0"/>
                <a:ea typeface="Calibri" panose="020F0502020204030204" pitchFamily="34" charset="0"/>
              </a:rPr>
              <a:t>variables</a:t>
            </a:r>
            <a:r>
              <a:rPr lang="zh-CN" altLang="en-US" sz="1600">
                <a:solidFill>
                  <a:schemeClr val="tx1">
                    <a:lumMod val="75000"/>
                    <a:lumOff val="25000"/>
                  </a:schemeClr>
                </a:solidFill>
                <a:latin typeface="Calibri" panose="020F0502020204030204" pitchFamily="34" charset="0"/>
                <a:ea typeface="Calibri" panose="020F0502020204030204" pitchFamily="34" charset="0"/>
              </a:rPr>
              <a:t> in the data set</a:t>
            </a:r>
            <a:r>
              <a:rPr lang="en-US" altLang="zh-CN" sz="1600">
                <a:solidFill>
                  <a:schemeClr val="tx1">
                    <a:lumMod val="75000"/>
                    <a:lumOff val="25000"/>
                  </a:schemeClr>
                </a:solidFill>
                <a:latin typeface="Calibri" panose="020F0502020204030204" pitchFamily="34" charset="0"/>
                <a:ea typeface="Calibri" panose="020F0502020204030204" pitchFamily="34" charset="0"/>
              </a:rPr>
              <a:t>: Age and Salary. Let's see the summary of them.</a:t>
            </a:r>
            <a:endParaRPr lang="en-US" altLang="zh-CN" sz="1600">
              <a:solidFill>
                <a:schemeClr val="tx1">
                  <a:lumMod val="75000"/>
                  <a:lumOff val="25000"/>
                </a:schemeClr>
              </a:solidFill>
              <a:latin typeface="Calibri" panose="020F0502020204030204" pitchFamily="34" charset="0"/>
              <a:ea typeface="Calibri" panose="020F0502020204030204" pitchFamily="34" charset="0"/>
            </a:endParaRPr>
          </a:p>
        </p:txBody>
      </p:sp>
      <p:sp>
        <p:nvSpPr>
          <p:cNvPr id="34" name="文本框 33"/>
          <p:cNvSpPr txBox="1"/>
          <p:nvPr/>
        </p:nvSpPr>
        <p:spPr>
          <a:xfrm>
            <a:off x="704851" y="559290"/>
            <a:ext cx="2321153" cy="275590"/>
          </a:xfrm>
          <a:prstGeom prst="rect">
            <a:avLst/>
          </a:prstGeom>
          <a:noFill/>
        </p:spPr>
        <p:txBody>
          <a:bodyPr wrap="square" rtlCol="0">
            <a:spAutoFit/>
          </a:bodyPr>
          <a:lstStyle/>
          <a:p>
            <a:pPr algn="dist"/>
            <a:r>
              <a:rPr lang="en-US" altLang="zh-CN" sz="1200">
                <a:solidFill>
                  <a:schemeClr val="tx1">
                    <a:lumMod val="75000"/>
                    <a:lumOff val="25000"/>
                  </a:schemeClr>
                </a:solidFill>
                <a:latin typeface="Calibri" panose="020F0502020204030204" pitchFamily="34" charset="0"/>
                <a:ea typeface="Calibri" panose="020F0502020204030204" pitchFamily="34" charset="0"/>
              </a:rPr>
              <a:t>Analyze Buyers</a:t>
            </a:r>
            <a:endParaRPr lang="zh-CN" altLang="en-US" sz="1200">
              <a:solidFill>
                <a:schemeClr val="tx1">
                  <a:lumMod val="75000"/>
                  <a:lumOff val="25000"/>
                </a:schemeClr>
              </a:solidFill>
              <a:latin typeface="Calibri" panose="020F0502020204030204" pitchFamily="34" charset="0"/>
              <a:ea typeface="Calibri" panose="020F0502020204030204" pitchFamily="34" charset="0"/>
            </a:endParaRPr>
          </a:p>
        </p:txBody>
      </p:sp>
      <p:sp>
        <p:nvSpPr>
          <p:cNvPr id="3" name="文本框 32"/>
          <p:cNvSpPr txBox="1"/>
          <p:nvPr/>
        </p:nvSpPr>
        <p:spPr>
          <a:xfrm>
            <a:off x="704850" y="193040"/>
            <a:ext cx="4558030" cy="337185"/>
          </a:xfrm>
          <a:prstGeom prst="rect">
            <a:avLst/>
          </a:prstGeom>
          <a:noFill/>
        </p:spPr>
        <p:txBody>
          <a:bodyPr wrap="square" rtlCol="0">
            <a:spAutoFit/>
          </a:bodyPr>
          <a:p>
            <a:r>
              <a:rPr lang="en-US" altLang="zh-CN" sz="1600" b="1">
                <a:solidFill>
                  <a:srgbClr val="1D4D71"/>
                </a:solidFill>
                <a:latin typeface="Calibri" panose="020F0502020204030204" pitchFamily="34" charset="0"/>
                <a:ea typeface="Calibri" panose="020F0502020204030204" pitchFamily="34" charset="0"/>
                <a:sym typeface="+mn-ea"/>
              </a:rPr>
              <a:t>Analysis of Customer Buying Behavior</a:t>
            </a:r>
            <a:endParaRPr lang="en-US" altLang="zh-CN" sz="1600" b="1">
              <a:solidFill>
                <a:srgbClr val="1D4D71"/>
              </a:solidFill>
              <a:latin typeface="Calibri" panose="020F0502020204030204" pitchFamily="34" charset="0"/>
              <a:ea typeface="Calibri" panose="020F0502020204030204" pitchFamily="34" charset="0"/>
              <a:sym typeface="+mn-ea"/>
            </a:endParaRPr>
          </a:p>
        </p:txBody>
      </p:sp>
      <p:pic>
        <p:nvPicPr>
          <p:cNvPr id="4" name="Picture 3" descr="Screen Shot 2021-06-21 at 15.53.15"/>
          <p:cNvPicPr>
            <a:picLocks noChangeAspect="1"/>
          </p:cNvPicPr>
          <p:nvPr/>
        </p:nvPicPr>
        <p:blipFill>
          <a:blip r:embed="rId1"/>
          <a:stretch>
            <a:fillRect/>
          </a:stretch>
        </p:blipFill>
        <p:spPr>
          <a:xfrm>
            <a:off x="171450" y="1842135"/>
            <a:ext cx="7176135" cy="24987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74"/>
          <p:cNvSpPr/>
          <p:nvPr/>
        </p:nvSpPr>
        <p:spPr>
          <a:xfrm>
            <a:off x="7920355" y="1294765"/>
            <a:ext cx="3251835" cy="478155"/>
          </a:xfrm>
          <a:prstGeom prst="rect">
            <a:avLst/>
          </a:prstGeom>
        </p:spPr>
        <p:txBody>
          <a:bodyPr wrap="square" lIns="109709" tIns="54855" rIns="109709" bIns="54855">
            <a:spAutoFit/>
          </a:bodyPr>
          <a:lstStyle/>
          <a:p>
            <a:pPr algn="ctr" defTabSz="914400"/>
            <a:r>
              <a:rPr lang="zh-CN" altLang="en-US" sz="2400" b="1">
                <a:solidFill>
                  <a:srgbClr val="1D4D71"/>
                </a:solidFill>
                <a:latin typeface="Calibri" panose="020F0502020204030204" pitchFamily="34" charset="0"/>
                <a:ea typeface="Calibri" panose="020F0502020204030204" pitchFamily="34" charset="0"/>
                <a:cs typeface="Calibri" panose="020F0502020204030204" pitchFamily="34" charset="0"/>
              </a:rPr>
              <a:t>Age of </a:t>
            </a:r>
            <a:r>
              <a:rPr lang="en-US" altLang="zh-CN" sz="2400" b="1">
                <a:solidFill>
                  <a:srgbClr val="1D4D71"/>
                </a:solidFill>
                <a:latin typeface="Calibri" panose="020F0502020204030204" pitchFamily="34" charset="0"/>
                <a:ea typeface="Calibri" panose="020F0502020204030204" pitchFamily="34" charset="0"/>
                <a:cs typeface="Calibri" panose="020F0502020204030204" pitchFamily="34" charset="0"/>
              </a:rPr>
              <a:t>Buyers</a:t>
            </a:r>
            <a:endParaRPr lang="en-US" altLang="zh-CN" sz="2400" b="1">
              <a:solidFill>
                <a:srgbClr val="1D4D71"/>
              </a:solidFill>
              <a:latin typeface="Calibri" panose="020F0502020204030204" pitchFamily="34" charset="0"/>
              <a:ea typeface="Calibri" panose="020F0502020204030204" pitchFamily="34" charset="0"/>
              <a:cs typeface="Calibri" panose="020F0502020204030204" pitchFamily="34" charset="0"/>
            </a:endParaRPr>
          </a:p>
        </p:txBody>
      </p:sp>
      <p:sp>
        <p:nvSpPr>
          <p:cNvPr id="30" name="矩形 1"/>
          <p:cNvSpPr>
            <a:spLocks noChangeArrowheads="1"/>
          </p:cNvSpPr>
          <p:nvPr/>
        </p:nvSpPr>
        <p:spPr bwMode="auto">
          <a:xfrm>
            <a:off x="7243445" y="1991360"/>
            <a:ext cx="4605655" cy="3802380"/>
          </a:xfrm>
          <a:prstGeom prst="rect">
            <a:avLst/>
          </a:prstGeom>
          <a:noFill/>
        </p:spPr>
        <p:txBody>
          <a:bodyPr wrap="square" lIns="109709" tIns="54855" rIns="109709" bIns="54855" rtlCol="0">
            <a:spAutoFit/>
          </a:bodyPr>
          <a:lstStyle/>
          <a:p>
            <a:pPr defTabSz="914400">
              <a:lnSpc>
                <a:spcPct val="150000"/>
              </a:lnSpc>
              <a:defRPr/>
            </a:pPr>
            <a:r>
              <a:rPr sz="1600">
                <a:solidFill>
                  <a:schemeClr val="tx1">
                    <a:lumMod val="75000"/>
                    <a:lumOff val="25000"/>
                  </a:schemeClr>
                </a:solidFill>
                <a:latin typeface="Calibri" panose="020F0502020204030204" pitchFamily="34" charset="0"/>
                <a:ea typeface="Calibri" panose="020F0502020204030204" pitchFamily="34" charset="0"/>
              </a:rPr>
              <a:t>First look at the age distribution of </a:t>
            </a:r>
            <a:r>
              <a:rPr lang="en-US" sz="1600">
                <a:solidFill>
                  <a:schemeClr val="tx1">
                    <a:lumMod val="75000"/>
                    <a:lumOff val="25000"/>
                  </a:schemeClr>
                </a:solidFill>
                <a:latin typeface="Calibri" panose="020F0502020204030204" pitchFamily="34" charset="0"/>
                <a:ea typeface="Calibri" panose="020F0502020204030204" pitchFamily="34" charset="0"/>
              </a:rPr>
              <a:t>buye</a:t>
            </a:r>
            <a:r>
              <a:rPr sz="1600">
                <a:solidFill>
                  <a:schemeClr val="tx1">
                    <a:lumMod val="75000"/>
                    <a:lumOff val="25000"/>
                  </a:schemeClr>
                </a:solidFill>
                <a:latin typeface="Calibri" panose="020F0502020204030204" pitchFamily="34" charset="0"/>
                <a:ea typeface="Calibri" panose="020F0502020204030204" pitchFamily="34" charset="0"/>
              </a:rPr>
              <a:t>rs. The age of </a:t>
            </a:r>
            <a:r>
              <a:rPr lang="en-US" sz="1600">
                <a:solidFill>
                  <a:schemeClr val="tx1">
                    <a:lumMod val="75000"/>
                    <a:lumOff val="25000"/>
                  </a:schemeClr>
                </a:solidFill>
                <a:latin typeface="Calibri" panose="020F0502020204030204" pitchFamily="34" charset="0"/>
                <a:ea typeface="Calibri" panose="020F0502020204030204" pitchFamily="34" charset="0"/>
              </a:rPr>
              <a:t>buy</a:t>
            </a:r>
            <a:r>
              <a:rPr sz="1600">
                <a:solidFill>
                  <a:schemeClr val="tx1">
                    <a:lumMod val="75000"/>
                    <a:lumOff val="25000"/>
                  </a:schemeClr>
                </a:solidFill>
                <a:latin typeface="Calibri" panose="020F0502020204030204" pitchFamily="34" charset="0"/>
                <a:ea typeface="Calibri" panose="020F0502020204030204" pitchFamily="34" charset="0"/>
              </a:rPr>
              <a:t>ers is concentrated between 25 and 54 years old. the age range from 35 to 45 years old accounted for 45%; followed by 25 to 34 years old, accounting for about 24%; 45 to 54 accounted for about 20%, the overall distribution plot is slightly skewed right. From a set of data, it can be basically considered that the age from 25 to 54 is the buying group, and the 45 to 54 is the main buying group.</a:t>
            </a:r>
            <a:endParaRPr sz="1600">
              <a:solidFill>
                <a:schemeClr val="tx1">
                  <a:lumMod val="75000"/>
                  <a:lumOff val="25000"/>
                </a:schemeClr>
              </a:solidFill>
              <a:latin typeface="Calibri" panose="020F0502020204030204" pitchFamily="34" charset="0"/>
              <a:ea typeface="Calibri" panose="020F0502020204030204" pitchFamily="34" charset="0"/>
            </a:endParaRPr>
          </a:p>
        </p:txBody>
      </p:sp>
      <p:sp>
        <p:nvSpPr>
          <p:cNvPr id="34" name="文本框 33"/>
          <p:cNvSpPr txBox="1"/>
          <p:nvPr/>
        </p:nvSpPr>
        <p:spPr>
          <a:xfrm>
            <a:off x="704851" y="559290"/>
            <a:ext cx="2321153" cy="275590"/>
          </a:xfrm>
          <a:prstGeom prst="rect">
            <a:avLst/>
          </a:prstGeom>
          <a:noFill/>
        </p:spPr>
        <p:txBody>
          <a:bodyPr wrap="square" rtlCol="0">
            <a:spAutoFit/>
          </a:bodyPr>
          <a:lstStyle/>
          <a:p>
            <a:pPr algn="dist"/>
            <a:r>
              <a:rPr lang="en-US" altLang="zh-CN" sz="1200">
                <a:solidFill>
                  <a:schemeClr val="tx1">
                    <a:lumMod val="75000"/>
                    <a:lumOff val="25000"/>
                  </a:schemeClr>
                </a:solidFill>
                <a:latin typeface="Calibri" panose="020F0502020204030204" pitchFamily="34" charset="0"/>
                <a:ea typeface="Calibri" panose="020F0502020204030204" pitchFamily="34" charset="0"/>
              </a:rPr>
              <a:t>Analyze buyers</a:t>
            </a:r>
            <a:endParaRPr lang="zh-CN" altLang="en-US" sz="1200">
              <a:solidFill>
                <a:schemeClr val="tx1">
                  <a:lumMod val="75000"/>
                  <a:lumOff val="25000"/>
                </a:schemeClr>
              </a:solidFill>
              <a:latin typeface="Calibri" panose="020F0502020204030204" pitchFamily="34" charset="0"/>
              <a:ea typeface="Calibri" panose="020F0502020204030204" pitchFamily="34" charset="0"/>
            </a:endParaRPr>
          </a:p>
        </p:txBody>
      </p:sp>
      <p:sp>
        <p:nvSpPr>
          <p:cNvPr id="2" name="文本框 32"/>
          <p:cNvSpPr txBox="1"/>
          <p:nvPr/>
        </p:nvSpPr>
        <p:spPr>
          <a:xfrm>
            <a:off x="704850" y="193040"/>
            <a:ext cx="4558030" cy="337185"/>
          </a:xfrm>
          <a:prstGeom prst="rect">
            <a:avLst/>
          </a:prstGeom>
          <a:noFill/>
        </p:spPr>
        <p:txBody>
          <a:bodyPr wrap="square" rtlCol="0">
            <a:spAutoFit/>
          </a:bodyPr>
          <a:lstStyle/>
          <a:p>
            <a:r>
              <a:rPr lang="en-US" altLang="zh-CN" sz="1600" b="1">
                <a:solidFill>
                  <a:srgbClr val="1D4D71"/>
                </a:solidFill>
                <a:latin typeface="Calibri" panose="020F0502020204030204" pitchFamily="34" charset="0"/>
                <a:ea typeface="Calibri" panose="020F0502020204030204" pitchFamily="34" charset="0"/>
                <a:sym typeface="+mn-ea"/>
              </a:rPr>
              <a:t>Analysis of Customer Buying Behavior</a:t>
            </a:r>
            <a:endParaRPr lang="en-US" altLang="zh-CN" sz="1600" b="1">
              <a:solidFill>
                <a:srgbClr val="1D4D71"/>
              </a:solidFill>
              <a:latin typeface="Calibri" panose="020F0502020204030204" pitchFamily="34" charset="0"/>
              <a:ea typeface="Calibri" panose="020F0502020204030204" pitchFamily="34" charset="0"/>
              <a:sym typeface="+mn-ea"/>
            </a:endParaRPr>
          </a:p>
        </p:txBody>
      </p:sp>
      <p:pic>
        <p:nvPicPr>
          <p:cNvPr id="3" name="Picture 2" descr="newplot (1)"/>
          <p:cNvPicPr>
            <a:picLocks noChangeAspect="1"/>
          </p:cNvPicPr>
          <p:nvPr/>
        </p:nvPicPr>
        <p:blipFill>
          <a:blip r:embed="rId1"/>
          <a:stretch>
            <a:fillRect/>
          </a:stretch>
        </p:blipFill>
        <p:spPr>
          <a:xfrm>
            <a:off x="249555" y="1442085"/>
            <a:ext cx="6861810" cy="49015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游ゴシック Light"/>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游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游ゴシック Light"/>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游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7516</Words>
  <Application>WPS Spreadsheets</Application>
  <PresentationFormat>宽屏</PresentationFormat>
  <Paragraphs>234</Paragraphs>
  <Slides>30</Slides>
  <Notes>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30</vt:i4>
      </vt:variant>
    </vt:vector>
  </HeadingPairs>
  <TitlesOfParts>
    <vt:vector size="40" baseType="lpstr">
      <vt:lpstr>Arial</vt:lpstr>
      <vt:lpstr>SimSun</vt:lpstr>
      <vt:lpstr>Wingdings</vt:lpstr>
      <vt:lpstr>微软雅黑</vt:lpstr>
      <vt:lpstr>汉仪旗黑</vt:lpstr>
      <vt:lpstr>Calibri</vt:lpstr>
      <vt:lpstr>Helvetica Neue</vt:lpstr>
      <vt:lpstr>Arial Unicode MS</vt:lpstr>
      <vt:lpstr>宋体-简</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yun814</dc:creator>
  <cp:lastModifiedBy>beiwang</cp:lastModifiedBy>
  <cp:revision>103</cp:revision>
  <dcterms:created xsi:type="dcterms:W3CDTF">2021-07-07T05:39:19Z</dcterms:created>
  <dcterms:modified xsi:type="dcterms:W3CDTF">2021-07-07T05:39:19Z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1033-3.1.3.5746</vt:lpwstr>
  </property>
</Properties>
</file>